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1"/>
  </p:notesMasterIdLst>
  <p:handoutMasterIdLst>
    <p:handoutMasterId r:id="rId52"/>
  </p:handoutMasterIdLst>
  <p:sldIdLst>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102"/>
    <a:srgbClr val="34737A"/>
    <a:srgbClr val="ECF8F7"/>
    <a:srgbClr val="78C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notesViewPr>
    <p:cSldViewPr snapToGrid="0">
      <p:cViewPr varScale="1">
        <p:scale>
          <a:sx n="88" d="100"/>
          <a:sy n="88" d="100"/>
        </p:scale>
        <p:origin x="574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DC94B-5765-44CA-B552-C9B29D8857D3}" type="doc">
      <dgm:prSet loTypeId="urn:microsoft.com/office/officeart/2005/8/layout/cycle2" loCatId="cycle" qsTypeId="urn:microsoft.com/office/officeart/2005/8/quickstyle/3d3" qsCatId="3D" csTypeId="urn:microsoft.com/office/officeart/2005/8/colors/accent0_3" csCatId="mainScheme" phldr="1"/>
      <dgm:spPr/>
      <dgm:t>
        <a:bodyPr/>
        <a:lstStyle/>
        <a:p>
          <a:endParaRPr lang="en-GB"/>
        </a:p>
      </dgm:t>
    </dgm:pt>
    <dgm:pt modelId="{8263FBD8-B1D6-4135-886A-E08B4C1BF1F5}">
      <dgm:prSet phldrT="[Text]"/>
      <dgm:spPr/>
      <dgm:t>
        <a:bodyPr/>
        <a:lstStyle/>
        <a:p>
          <a:r>
            <a:rPr lang="en-GB" dirty="0">
              <a:latin typeface="Arial" panose="020B0604020202020204" pitchFamily="34" charset="0"/>
              <a:cs typeface="Arial" panose="020B0604020202020204" pitchFamily="34" charset="0"/>
            </a:rPr>
            <a:t>?</a:t>
          </a:r>
        </a:p>
      </dgm:t>
    </dgm:pt>
    <dgm:pt modelId="{D1F7DF7E-C531-4618-94F2-E195FDD362F8}" type="parTrans" cxnId="{9E9E30F3-B52C-4046-9BE3-2005C8A142CD}">
      <dgm:prSet/>
      <dgm:spPr/>
      <dgm:t>
        <a:bodyPr/>
        <a:lstStyle/>
        <a:p>
          <a:endParaRPr lang="en-GB"/>
        </a:p>
      </dgm:t>
    </dgm:pt>
    <dgm:pt modelId="{57C316A6-035D-4FC5-A519-E5F629FDB192}" type="sibTrans" cxnId="{9E9E30F3-B52C-4046-9BE3-2005C8A142CD}">
      <dgm:prSet/>
      <dgm:spPr/>
      <dgm:t>
        <a:bodyPr/>
        <a:lstStyle/>
        <a:p>
          <a:endParaRPr lang="en-GB"/>
        </a:p>
      </dgm:t>
    </dgm:pt>
    <dgm:pt modelId="{CBD56E64-0C4D-494F-B411-E01EBD21895C}">
      <dgm:prSet phldrT="[Text]"/>
      <dgm:spPr/>
      <dgm:t>
        <a:bodyPr/>
        <a:lstStyle/>
        <a:p>
          <a:r>
            <a:rPr lang="en-GB" dirty="0">
              <a:latin typeface="Arial" panose="020B0604020202020204" pitchFamily="34" charset="0"/>
              <a:cs typeface="Arial" panose="020B0604020202020204" pitchFamily="34" charset="0"/>
            </a:rPr>
            <a:t>?</a:t>
          </a:r>
        </a:p>
      </dgm:t>
    </dgm:pt>
    <dgm:pt modelId="{5B3897AD-A136-4AA4-AC45-5B86FCB23014}" type="parTrans" cxnId="{4F7E9BA4-23C7-410B-8DC8-5ED2BA309CE2}">
      <dgm:prSet/>
      <dgm:spPr/>
      <dgm:t>
        <a:bodyPr/>
        <a:lstStyle/>
        <a:p>
          <a:endParaRPr lang="en-GB"/>
        </a:p>
      </dgm:t>
    </dgm:pt>
    <dgm:pt modelId="{70580768-9A86-4D19-BE97-38B2C737E295}" type="sibTrans" cxnId="{4F7E9BA4-23C7-410B-8DC8-5ED2BA309CE2}">
      <dgm:prSet/>
      <dgm:spPr/>
      <dgm:t>
        <a:bodyPr/>
        <a:lstStyle/>
        <a:p>
          <a:endParaRPr lang="en-GB"/>
        </a:p>
      </dgm:t>
    </dgm:pt>
    <dgm:pt modelId="{AFB7EFAA-508E-4095-93FB-8CC115590A9C}">
      <dgm:prSet phldrT="[Text]"/>
      <dgm:spPr/>
      <dgm:t>
        <a:bodyPr/>
        <a:lstStyle/>
        <a:p>
          <a:r>
            <a:rPr lang="en-GB" dirty="0">
              <a:latin typeface="Arial" panose="020B0604020202020204" pitchFamily="34" charset="0"/>
              <a:cs typeface="Arial" panose="020B0604020202020204" pitchFamily="34" charset="0"/>
            </a:rPr>
            <a:t>?</a:t>
          </a:r>
        </a:p>
      </dgm:t>
    </dgm:pt>
    <dgm:pt modelId="{442ED991-8F89-44AB-A181-34EC4614EAEF}" type="parTrans" cxnId="{ECE7BC91-84F6-45DF-8AFD-E378C890BC60}">
      <dgm:prSet/>
      <dgm:spPr/>
      <dgm:t>
        <a:bodyPr/>
        <a:lstStyle/>
        <a:p>
          <a:endParaRPr lang="en-GB"/>
        </a:p>
      </dgm:t>
    </dgm:pt>
    <dgm:pt modelId="{D592E979-69F1-4D7A-9E4C-0A9C19358017}" type="sibTrans" cxnId="{ECE7BC91-84F6-45DF-8AFD-E378C890BC60}">
      <dgm:prSet/>
      <dgm:spPr/>
      <dgm:t>
        <a:bodyPr/>
        <a:lstStyle/>
        <a:p>
          <a:endParaRPr lang="en-GB"/>
        </a:p>
      </dgm:t>
    </dgm:pt>
    <dgm:pt modelId="{14765B47-703B-4EED-B3BC-81123564AADF}">
      <dgm:prSet phldrT="[Text]"/>
      <dgm:spPr/>
      <dgm:t>
        <a:bodyPr/>
        <a:lstStyle/>
        <a:p>
          <a:r>
            <a:rPr lang="en-GB" dirty="0">
              <a:latin typeface="Arial" panose="020B0604020202020204" pitchFamily="34" charset="0"/>
              <a:cs typeface="Arial" panose="020B0604020202020204" pitchFamily="34" charset="0"/>
            </a:rPr>
            <a:t>?</a:t>
          </a:r>
        </a:p>
      </dgm:t>
    </dgm:pt>
    <dgm:pt modelId="{4F38BDE2-7152-4C83-9FE3-843CF34C82F7}" type="parTrans" cxnId="{A05CDE2C-00F1-46A2-9B3F-340873929F2A}">
      <dgm:prSet/>
      <dgm:spPr/>
      <dgm:t>
        <a:bodyPr/>
        <a:lstStyle/>
        <a:p>
          <a:endParaRPr lang="en-GB"/>
        </a:p>
      </dgm:t>
    </dgm:pt>
    <dgm:pt modelId="{95B5CACD-FB1D-4F67-9A3E-5AAFD9DC1F92}" type="sibTrans" cxnId="{A05CDE2C-00F1-46A2-9B3F-340873929F2A}">
      <dgm:prSet/>
      <dgm:spPr/>
      <dgm:t>
        <a:bodyPr/>
        <a:lstStyle/>
        <a:p>
          <a:endParaRPr lang="en-GB"/>
        </a:p>
      </dgm:t>
    </dgm:pt>
    <dgm:pt modelId="{06713FA7-CFD4-4C87-BCAB-0AF6256B72F4}">
      <dgm:prSet phldrT="[Text]"/>
      <dgm:spPr/>
      <dgm:t>
        <a:bodyPr/>
        <a:lstStyle/>
        <a:p>
          <a:r>
            <a:rPr lang="en-GB" dirty="0">
              <a:latin typeface="Arial" panose="020B0604020202020204" pitchFamily="34" charset="0"/>
              <a:cs typeface="Arial" panose="020B0604020202020204" pitchFamily="34" charset="0"/>
            </a:rPr>
            <a:t>?</a:t>
          </a:r>
        </a:p>
      </dgm:t>
    </dgm:pt>
    <dgm:pt modelId="{2E74ACE5-329C-4867-A35D-573AA35BD096}" type="parTrans" cxnId="{554D24CB-0DF0-4D0E-8DA4-4AC71C7701A8}">
      <dgm:prSet/>
      <dgm:spPr/>
      <dgm:t>
        <a:bodyPr/>
        <a:lstStyle/>
        <a:p>
          <a:endParaRPr lang="en-GB"/>
        </a:p>
      </dgm:t>
    </dgm:pt>
    <dgm:pt modelId="{63F425E8-CDA6-473F-B9C8-2833A2141F1E}" type="sibTrans" cxnId="{554D24CB-0DF0-4D0E-8DA4-4AC71C7701A8}">
      <dgm:prSet/>
      <dgm:spPr/>
      <dgm:t>
        <a:bodyPr/>
        <a:lstStyle/>
        <a:p>
          <a:endParaRPr lang="en-GB"/>
        </a:p>
      </dgm:t>
    </dgm:pt>
    <dgm:pt modelId="{1F51113C-0E19-4E9B-9E06-6093238D3C83}" type="pres">
      <dgm:prSet presAssocID="{A0FDC94B-5765-44CA-B552-C9B29D8857D3}" presName="cycle" presStyleCnt="0">
        <dgm:presLayoutVars>
          <dgm:dir/>
          <dgm:resizeHandles val="exact"/>
        </dgm:presLayoutVars>
      </dgm:prSet>
      <dgm:spPr/>
    </dgm:pt>
    <dgm:pt modelId="{FD00A43B-7D19-4E04-B6CF-1AD5703D9C98}" type="pres">
      <dgm:prSet presAssocID="{8263FBD8-B1D6-4135-886A-E08B4C1BF1F5}" presName="node" presStyleLbl="node1" presStyleIdx="0" presStyleCnt="5">
        <dgm:presLayoutVars>
          <dgm:bulletEnabled val="1"/>
        </dgm:presLayoutVars>
      </dgm:prSet>
      <dgm:spPr/>
    </dgm:pt>
    <dgm:pt modelId="{652E340D-F779-4CF1-964C-2854C9C70CA8}" type="pres">
      <dgm:prSet presAssocID="{57C316A6-035D-4FC5-A519-E5F629FDB192}" presName="sibTrans" presStyleLbl="sibTrans2D1" presStyleIdx="0" presStyleCnt="5"/>
      <dgm:spPr/>
    </dgm:pt>
    <dgm:pt modelId="{5A1ABDD0-2335-40B4-883B-BCDCDD10B404}" type="pres">
      <dgm:prSet presAssocID="{57C316A6-035D-4FC5-A519-E5F629FDB192}" presName="connectorText" presStyleLbl="sibTrans2D1" presStyleIdx="0" presStyleCnt="5"/>
      <dgm:spPr/>
    </dgm:pt>
    <dgm:pt modelId="{DF676B08-0B85-497D-94DF-77ACD1778217}" type="pres">
      <dgm:prSet presAssocID="{CBD56E64-0C4D-494F-B411-E01EBD21895C}" presName="node" presStyleLbl="node1" presStyleIdx="1" presStyleCnt="5">
        <dgm:presLayoutVars>
          <dgm:bulletEnabled val="1"/>
        </dgm:presLayoutVars>
      </dgm:prSet>
      <dgm:spPr/>
    </dgm:pt>
    <dgm:pt modelId="{6AC214BB-B30D-441C-9634-C5ADD658ED21}" type="pres">
      <dgm:prSet presAssocID="{70580768-9A86-4D19-BE97-38B2C737E295}" presName="sibTrans" presStyleLbl="sibTrans2D1" presStyleIdx="1" presStyleCnt="5"/>
      <dgm:spPr/>
    </dgm:pt>
    <dgm:pt modelId="{C320A9CE-6171-4DC7-A799-C133971A094D}" type="pres">
      <dgm:prSet presAssocID="{70580768-9A86-4D19-BE97-38B2C737E295}" presName="connectorText" presStyleLbl="sibTrans2D1" presStyleIdx="1" presStyleCnt="5"/>
      <dgm:spPr/>
    </dgm:pt>
    <dgm:pt modelId="{C6E398CF-1EE9-47F7-97AE-C0D36023F7A0}" type="pres">
      <dgm:prSet presAssocID="{AFB7EFAA-508E-4095-93FB-8CC115590A9C}" presName="node" presStyleLbl="node1" presStyleIdx="2" presStyleCnt="5">
        <dgm:presLayoutVars>
          <dgm:bulletEnabled val="1"/>
        </dgm:presLayoutVars>
      </dgm:prSet>
      <dgm:spPr/>
    </dgm:pt>
    <dgm:pt modelId="{B4605881-F6F5-414C-9198-0E82FE2734F7}" type="pres">
      <dgm:prSet presAssocID="{D592E979-69F1-4D7A-9E4C-0A9C19358017}" presName="sibTrans" presStyleLbl="sibTrans2D1" presStyleIdx="2" presStyleCnt="5"/>
      <dgm:spPr/>
    </dgm:pt>
    <dgm:pt modelId="{D722D85E-62D7-4FDA-B3AE-2B0C4C71FF45}" type="pres">
      <dgm:prSet presAssocID="{D592E979-69F1-4D7A-9E4C-0A9C19358017}" presName="connectorText" presStyleLbl="sibTrans2D1" presStyleIdx="2" presStyleCnt="5"/>
      <dgm:spPr/>
    </dgm:pt>
    <dgm:pt modelId="{D0A36861-0BBC-4E80-B15B-34E2D933F2CE}" type="pres">
      <dgm:prSet presAssocID="{14765B47-703B-4EED-B3BC-81123564AADF}" presName="node" presStyleLbl="node1" presStyleIdx="3" presStyleCnt="5">
        <dgm:presLayoutVars>
          <dgm:bulletEnabled val="1"/>
        </dgm:presLayoutVars>
      </dgm:prSet>
      <dgm:spPr/>
    </dgm:pt>
    <dgm:pt modelId="{0964B7C3-95F9-4DD1-A282-22F0546A477A}" type="pres">
      <dgm:prSet presAssocID="{95B5CACD-FB1D-4F67-9A3E-5AAFD9DC1F92}" presName="sibTrans" presStyleLbl="sibTrans2D1" presStyleIdx="3" presStyleCnt="5"/>
      <dgm:spPr/>
    </dgm:pt>
    <dgm:pt modelId="{828B1FB7-4747-42BB-91BD-C8E7677C9E1D}" type="pres">
      <dgm:prSet presAssocID="{95B5CACD-FB1D-4F67-9A3E-5AAFD9DC1F92}" presName="connectorText" presStyleLbl="sibTrans2D1" presStyleIdx="3" presStyleCnt="5"/>
      <dgm:spPr/>
    </dgm:pt>
    <dgm:pt modelId="{A54F0DAC-EDA6-4C9A-AF0B-1871EDA0A0E0}" type="pres">
      <dgm:prSet presAssocID="{06713FA7-CFD4-4C87-BCAB-0AF6256B72F4}" presName="node" presStyleLbl="node1" presStyleIdx="4" presStyleCnt="5">
        <dgm:presLayoutVars>
          <dgm:bulletEnabled val="1"/>
        </dgm:presLayoutVars>
      </dgm:prSet>
      <dgm:spPr/>
    </dgm:pt>
    <dgm:pt modelId="{BB2521A4-4817-4B84-B885-DCBEC117D286}" type="pres">
      <dgm:prSet presAssocID="{63F425E8-CDA6-473F-B9C8-2833A2141F1E}" presName="sibTrans" presStyleLbl="sibTrans2D1" presStyleIdx="4" presStyleCnt="5"/>
      <dgm:spPr/>
    </dgm:pt>
    <dgm:pt modelId="{CBBB33FD-7BC1-400D-B707-6D72FA3EC978}" type="pres">
      <dgm:prSet presAssocID="{63F425E8-CDA6-473F-B9C8-2833A2141F1E}" presName="connectorText" presStyleLbl="sibTrans2D1" presStyleIdx="4" presStyleCnt="5"/>
      <dgm:spPr/>
    </dgm:pt>
  </dgm:ptLst>
  <dgm:cxnLst>
    <dgm:cxn modelId="{0156850B-0061-4200-8753-2911D0227DCD}" type="presOf" srcId="{57C316A6-035D-4FC5-A519-E5F629FDB192}" destId="{652E340D-F779-4CF1-964C-2854C9C70CA8}" srcOrd="0" destOrd="0" presId="urn:microsoft.com/office/officeart/2005/8/layout/cycle2"/>
    <dgm:cxn modelId="{A05CDE2C-00F1-46A2-9B3F-340873929F2A}" srcId="{A0FDC94B-5765-44CA-B552-C9B29D8857D3}" destId="{14765B47-703B-4EED-B3BC-81123564AADF}" srcOrd="3" destOrd="0" parTransId="{4F38BDE2-7152-4C83-9FE3-843CF34C82F7}" sibTransId="{95B5CACD-FB1D-4F67-9A3E-5AAFD9DC1F92}"/>
    <dgm:cxn modelId="{C24B9761-AE7C-4777-8FBC-87274B63C40E}" type="presOf" srcId="{57C316A6-035D-4FC5-A519-E5F629FDB192}" destId="{5A1ABDD0-2335-40B4-883B-BCDCDD10B404}" srcOrd="1" destOrd="0" presId="urn:microsoft.com/office/officeart/2005/8/layout/cycle2"/>
    <dgm:cxn modelId="{84517343-44C9-47CD-8777-446AA655C6DF}" type="presOf" srcId="{CBD56E64-0C4D-494F-B411-E01EBD21895C}" destId="{DF676B08-0B85-497D-94DF-77ACD1778217}" srcOrd="0" destOrd="0" presId="urn:microsoft.com/office/officeart/2005/8/layout/cycle2"/>
    <dgm:cxn modelId="{25A4FB86-33E5-45DE-9123-467FCDE12B60}" type="presOf" srcId="{70580768-9A86-4D19-BE97-38B2C737E295}" destId="{6AC214BB-B30D-441C-9634-C5ADD658ED21}" srcOrd="0" destOrd="0" presId="urn:microsoft.com/office/officeart/2005/8/layout/cycle2"/>
    <dgm:cxn modelId="{94223C87-9487-41E2-8D68-5AC4D72597E3}" type="presOf" srcId="{AFB7EFAA-508E-4095-93FB-8CC115590A9C}" destId="{C6E398CF-1EE9-47F7-97AE-C0D36023F7A0}" srcOrd="0" destOrd="0" presId="urn:microsoft.com/office/officeart/2005/8/layout/cycle2"/>
    <dgm:cxn modelId="{ECE7BC91-84F6-45DF-8AFD-E378C890BC60}" srcId="{A0FDC94B-5765-44CA-B552-C9B29D8857D3}" destId="{AFB7EFAA-508E-4095-93FB-8CC115590A9C}" srcOrd="2" destOrd="0" parTransId="{442ED991-8F89-44AB-A181-34EC4614EAEF}" sibTransId="{D592E979-69F1-4D7A-9E4C-0A9C19358017}"/>
    <dgm:cxn modelId="{B757609D-A63D-49ED-AEFA-4790C8D140AE}" type="presOf" srcId="{70580768-9A86-4D19-BE97-38B2C737E295}" destId="{C320A9CE-6171-4DC7-A799-C133971A094D}" srcOrd="1" destOrd="0" presId="urn:microsoft.com/office/officeart/2005/8/layout/cycle2"/>
    <dgm:cxn modelId="{4F7E9BA4-23C7-410B-8DC8-5ED2BA309CE2}" srcId="{A0FDC94B-5765-44CA-B552-C9B29D8857D3}" destId="{CBD56E64-0C4D-494F-B411-E01EBD21895C}" srcOrd="1" destOrd="0" parTransId="{5B3897AD-A136-4AA4-AC45-5B86FCB23014}" sibTransId="{70580768-9A86-4D19-BE97-38B2C737E295}"/>
    <dgm:cxn modelId="{A67F19A6-9C06-4056-8FC5-0176726160A8}" type="presOf" srcId="{14765B47-703B-4EED-B3BC-81123564AADF}" destId="{D0A36861-0BBC-4E80-B15B-34E2D933F2CE}" srcOrd="0" destOrd="0" presId="urn:microsoft.com/office/officeart/2005/8/layout/cycle2"/>
    <dgm:cxn modelId="{7DA158B0-7DB0-4FBD-9780-CA44AE59CB56}" type="presOf" srcId="{D592E979-69F1-4D7A-9E4C-0A9C19358017}" destId="{D722D85E-62D7-4FDA-B3AE-2B0C4C71FF45}" srcOrd="1" destOrd="0" presId="urn:microsoft.com/office/officeart/2005/8/layout/cycle2"/>
    <dgm:cxn modelId="{1211B1C9-A8CE-4AA7-ABD5-7EFAD9A5E82E}" type="presOf" srcId="{D592E979-69F1-4D7A-9E4C-0A9C19358017}" destId="{B4605881-F6F5-414C-9198-0E82FE2734F7}" srcOrd="0" destOrd="0" presId="urn:microsoft.com/office/officeart/2005/8/layout/cycle2"/>
    <dgm:cxn modelId="{554D24CB-0DF0-4D0E-8DA4-4AC71C7701A8}" srcId="{A0FDC94B-5765-44CA-B552-C9B29D8857D3}" destId="{06713FA7-CFD4-4C87-BCAB-0AF6256B72F4}" srcOrd="4" destOrd="0" parTransId="{2E74ACE5-329C-4867-A35D-573AA35BD096}" sibTransId="{63F425E8-CDA6-473F-B9C8-2833A2141F1E}"/>
    <dgm:cxn modelId="{376DA6D0-D6AF-4226-8454-D3D534AFB03E}" type="presOf" srcId="{95B5CACD-FB1D-4F67-9A3E-5AAFD9DC1F92}" destId="{0964B7C3-95F9-4DD1-A282-22F0546A477A}" srcOrd="0" destOrd="0" presId="urn:microsoft.com/office/officeart/2005/8/layout/cycle2"/>
    <dgm:cxn modelId="{253EF0E0-60BE-45AD-8B4C-D7E990E5F840}" type="presOf" srcId="{63F425E8-CDA6-473F-B9C8-2833A2141F1E}" destId="{CBBB33FD-7BC1-400D-B707-6D72FA3EC978}" srcOrd="1" destOrd="0" presId="urn:microsoft.com/office/officeart/2005/8/layout/cycle2"/>
    <dgm:cxn modelId="{9E5FF5E6-F2A8-4C7D-BFEC-5FD55EDF6087}" type="presOf" srcId="{A0FDC94B-5765-44CA-B552-C9B29D8857D3}" destId="{1F51113C-0E19-4E9B-9E06-6093238D3C83}" srcOrd="0" destOrd="0" presId="urn:microsoft.com/office/officeart/2005/8/layout/cycle2"/>
    <dgm:cxn modelId="{F85AC1F1-EB96-43B9-B20D-972C05B77298}" type="presOf" srcId="{8263FBD8-B1D6-4135-886A-E08B4C1BF1F5}" destId="{FD00A43B-7D19-4E04-B6CF-1AD5703D9C98}" srcOrd="0" destOrd="0" presId="urn:microsoft.com/office/officeart/2005/8/layout/cycle2"/>
    <dgm:cxn modelId="{638C15F3-D886-46BC-A7AA-9ED67CF9A676}" type="presOf" srcId="{95B5CACD-FB1D-4F67-9A3E-5AAFD9DC1F92}" destId="{828B1FB7-4747-42BB-91BD-C8E7677C9E1D}" srcOrd="1" destOrd="0" presId="urn:microsoft.com/office/officeart/2005/8/layout/cycle2"/>
    <dgm:cxn modelId="{9E9E30F3-B52C-4046-9BE3-2005C8A142CD}" srcId="{A0FDC94B-5765-44CA-B552-C9B29D8857D3}" destId="{8263FBD8-B1D6-4135-886A-E08B4C1BF1F5}" srcOrd="0" destOrd="0" parTransId="{D1F7DF7E-C531-4618-94F2-E195FDD362F8}" sibTransId="{57C316A6-035D-4FC5-A519-E5F629FDB192}"/>
    <dgm:cxn modelId="{704046FB-71FC-4945-83AF-D7B9E3C0EFFB}" type="presOf" srcId="{63F425E8-CDA6-473F-B9C8-2833A2141F1E}" destId="{BB2521A4-4817-4B84-B885-DCBEC117D286}" srcOrd="0" destOrd="0" presId="urn:microsoft.com/office/officeart/2005/8/layout/cycle2"/>
    <dgm:cxn modelId="{91A2FBFE-07B6-4E31-A002-2566B9CC2DD3}" type="presOf" srcId="{06713FA7-CFD4-4C87-BCAB-0AF6256B72F4}" destId="{A54F0DAC-EDA6-4C9A-AF0B-1871EDA0A0E0}" srcOrd="0" destOrd="0" presId="urn:microsoft.com/office/officeart/2005/8/layout/cycle2"/>
    <dgm:cxn modelId="{55704110-C1B8-4609-B17B-017E66510599}" type="presParOf" srcId="{1F51113C-0E19-4E9B-9E06-6093238D3C83}" destId="{FD00A43B-7D19-4E04-B6CF-1AD5703D9C98}" srcOrd="0" destOrd="0" presId="urn:microsoft.com/office/officeart/2005/8/layout/cycle2"/>
    <dgm:cxn modelId="{86C5A273-E857-4B9F-8404-223ED272D223}" type="presParOf" srcId="{1F51113C-0E19-4E9B-9E06-6093238D3C83}" destId="{652E340D-F779-4CF1-964C-2854C9C70CA8}" srcOrd="1" destOrd="0" presId="urn:microsoft.com/office/officeart/2005/8/layout/cycle2"/>
    <dgm:cxn modelId="{38C9DE51-94A7-4046-979D-7266F50D0F5D}" type="presParOf" srcId="{652E340D-F779-4CF1-964C-2854C9C70CA8}" destId="{5A1ABDD0-2335-40B4-883B-BCDCDD10B404}" srcOrd="0" destOrd="0" presId="urn:microsoft.com/office/officeart/2005/8/layout/cycle2"/>
    <dgm:cxn modelId="{FA611F34-C9BC-4132-83EF-2A5F0B7963EF}" type="presParOf" srcId="{1F51113C-0E19-4E9B-9E06-6093238D3C83}" destId="{DF676B08-0B85-497D-94DF-77ACD1778217}" srcOrd="2" destOrd="0" presId="urn:microsoft.com/office/officeart/2005/8/layout/cycle2"/>
    <dgm:cxn modelId="{547A2A08-5978-485B-9BEE-67FA852DD477}" type="presParOf" srcId="{1F51113C-0E19-4E9B-9E06-6093238D3C83}" destId="{6AC214BB-B30D-441C-9634-C5ADD658ED21}" srcOrd="3" destOrd="0" presId="urn:microsoft.com/office/officeart/2005/8/layout/cycle2"/>
    <dgm:cxn modelId="{7B37F819-A755-4E03-9424-A11229BE4378}" type="presParOf" srcId="{6AC214BB-B30D-441C-9634-C5ADD658ED21}" destId="{C320A9CE-6171-4DC7-A799-C133971A094D}" srcOrd="0" destOrd="0" presId="urn:microsoft.com/office/officeart/2005/8/layout/cycle2"/>
    <dgm:cxn modelId="{6A2F8854-63D3-46AA-8FC8-BE48E34B1B0F}" type="presParOf" srcId="{1F51113C-0E19-4E9B-9E06-6093238D3C83}" destId="{C6E398CF-1EE9-47F7-97AE-C0D36023F7A0}" srcOrd="4" destOrd="0" presId="urn:microsoft.com/office/officeart/2005/8/layout/cycle2"/>
    <dgm:cxn modelId="{48AE1EE4-0605-4629-99BE-79C2066EA11C}" type="presParOf" srcId="{1F51113C-0E19-4E9B-9E06-6093238D3C83}" destId="{B4605881-F6F5-414C-9198-0E82FE2734F7}" srcOrd="5" destOrd="0" presId="urn:microsoft.com/office/officeart/2005/8/layout/cycle2"/>
    <dgm:cxn modelId="{52D285E5-2EC8-40B0-85B7-F00975142CBD}" type="presParOf" srcId="{B4605881-F6F5-414C-9198-0E82FE2734F7}" destId="{D722D85E-62D7-4FDA-B3AE-2B0C4C71FF45}" srcOrd="0" destOrd="0" presId="urn:microsoft.com/office/officeart/2005/8/layout/cycle2"/>
    <dgm:cxn modelId="{B096A7E1-119C-476B-B633-6A2AE7D450CD}" type="presParOf" srcId="{1F51113C-0E19-4E9B-9E06-6093238D3C83}" destId="{D0A36861-0BBC-4E80-B15B-34E2D933F2CE}" srcOrd="6" destOrd="0" presId="urn:microsoft.com/office/officeart/2005/8/layout/cycle2"/>
    <dgm:cxn modelId="{362CDEBE-825A-43B7-831B-1D713FD8340C}" type="presParOf" srcId="{1F51113C-0E19-4E9B-9E06-6093238D3C83}" destId="{0964B7C3-95F9-4DD1-A282-22F0546A477A}" srcOrd="7" destOrd="0" presId="urn:microsoft.com/office/officeart/2005/8/layout/cycle2"/>
    <dgm:cxn modelId="{54027DE4-9C86-4714-A5E9-7F6A2F9A9D2E}" type="presParOf" srcId="{0964B7C3-95F9-4DD1-A282-22F0546A477A}" destId="{828B1FB7-4747-42BB-91BD-C8E7677C9E1D}" srcOrd="0" destOrd="0" presId="urn:microsoft.com/office/officeart/2005/8/layout/cycle2"/>
    <dgm:cxn modelId="{F84E7B23-C057-4E0D-A233-3C791E15F76C}" type="presParOf" srcId="{1F51113C-0E19-4E9B-9E06-6093238D3C83}" destId="{A54F0DAC-EDA6-4C9A-AF0B-1871EDA0A0E0}" srcOrd="8" destOrd="0" presId="urn:microsoft.com/office/officeart/2005/8/layout/cycle2"/>
    <dgm:cxn modelId="{932DD08F-0EA0-4ED6-88B5-DEEA825858FA}" type="presParOf" srcId="{1F51113C-0E19-4E9B-9E06-6093238D3C83}" destId="{BB2521A4-4817-4B84-B885-DCBEC117D286}" srcOrd="9" destOrd="0" presId="urn:microsoft.com/office/officeart/2005/8/layout/cycle2"/>
    <dgm:cxn modelId="{3EE882EB-7B1A-41A3-B050-F4F4E6562FE5}" type="presParOf" srcId="{BB2521A4-4817-4B84-B885-DCBEC117D286}" destId="{CBBB33FD-7BC1-400D-B707-6D72FA3EC97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80FB8B-6C8B-4BCB-AFBE-65E90A93819A}"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GB"/>
        </a:p>
      </dgm:t>
    </dgm:pt>
    <dgm:pt modelId="{F0FFA126-BA2B-4831-B13D-744C916D01DB}">
      <dgm:prSet phldrT="[Text]"/>
      <dgm:spPr/>
      <dgm:t>
        <a:bodyPr/>
        <a:lstStyle/>
        <a:p>
          <a:r>
            <a:rPr lang="en-GB" dirty="0"/>
            <a:t>1</a:t>
          </a:r>
        </a:p>
        <a:p>
          <a:r>
            <a:rPr lang="en-GB" dirty="0"/>
            <a:t> </a:t>
          </a:r>
          <a:r>
            <a:rPr lang="en-GB" dirty="0">
              <a:latin typeface="Arial" panose="020B0604020202020204" pitchFamily="34" charset="0"/>
              <a:cs typeface="Arial" panose="020B0604020202020204" pitchFamily="34" charset="0"/>
            </a:rPr>
            <a:t>Presume Capacity</a:t>
          </a:r>
        </a:p>
      </dgm:t>
    </dgm:pt>
    <dgm:pt modelId="{BA96D436-FAA7-48F4-9A7E-8DB13D3B9CF1}" type="parTrans" cxnId="{CBA0C110-7CCD-4C18-B4C0-9964CE2CAC85}">
      <dgm:prSet/>
      <dgm:spPr/>
      <dgm:t>
        <a:bodyPr/>
        <a:lstStyle/>
        <a:p>
          <a:endParaRPr lang="en-GB"/>
        </a:p>
      </dgm:t>
    </dgm:pt>
    <dgm:pt modelId="{54F55B03-B282-439D-9B1D-7245A26FC09E}" type="sibTrans" cxnId="{CBA0C110-7CCD-4C18-B4C0-9964CE2CAC85}">
      <dgm:prSet/>
      <dgm:spPr/>
      <dgm:t>
        <a:bodyPr/>
        <a:lstStyle/>
        <a:p>
          <a:endParaRPr lang="en-GB"/>
        </a:p>
      </dgm:t>
    </dgm:pt>
    <dgm:pt modelId="{4DE61CA1-72FE-403F-9076-A321EF3D945E}">
      <dgm:prSet phldrT="[Text]"/>
      <dgm:spPr/>
      <dgm:t>
        <a:bodyPr/>
        <a:lstStyle/>
        <a:p>
          <a:r>
            <a:rPr lang="en-GB" dirty="0"/>
            <a:t>2</a:t>
          </a:r>
        </a:p>
        <a:p>
          <a:r>
            <a:rPr lang="en-GB" dirty="0">
              <a:latin typeface="Arial" panose="020B0604020202020204" pitchFamily="34" charset="0"/>
              <a:cs typeface="Arial" panose="020B0604020202020204" pitchFamily="34" charset="0"/>
            </a:rPr>
            <a:t>Practicable support</a:t>
          </a:r>
        </a:p>
      </dgm:t>
    </dgm:pt>
    <dgm:pt modelId="{A4528C11-1528-4B34-AAFD-1B7551E9BE9E}" type="parTrans" cxnId="{1FB8CC92-A938-4D0E-9618-D261F56F0264}">
      <dgm:prSet/>
      <dgm:spPr/>
      <dgm:t>
        <a:bodyPr/>
        <a:lstStyle/>
        <a:p>
          <a:endParaRPr lang="en-GB"/>
        </a:p>
      </dgm:t>
    </dgm:pt>
    <dgm:pt modelId="{A0214DBC-E5AE-42E8-97EF-7D9189227147}" type="sibTrans" cxnId="{1FB8CC92-A938-4D0E-9618-D261F56F0264}">
      <dgm:prSet/>
      <dgm:spPr/>
      <dgm:t>
        <a:bodyPr/>
        <a:lstStyle/>
        <a:p>
          <a:endParaRPr lang="en-GB"/>
        </a:p>
      </dgm:t>
    </dgm:pt>
    <dgm:pt modelId="{CAA706A9-BA60-4AE0-8BA9-802A874CC152}">
      <dgm:prSet phldrT="[Text]"/>
      <dgm:spPr/>
      <dgm:t>
        <a:bodyPr/>
        <a:lstStyle/>
        <a:p>
          <a:r>
            <a:rPr lang="en-GB" dirty="0"/>
            <a:t>3</a:t>
          </a:r>
        </a:p>
        <a:p>
          <a:r>
            <a:rPr lang="en-GB" dirty="0">
              <a:latin typeface="Arial" panose="020B0604020202020204" pitchFamily="34" charset="0"/>
              <a:cs typeface="Arial" panose="020B0604020202020204" pitchFamily="34" charset="0"/>
            </a:rPr>
            <a:t>Unwise</a:t>
          </a:r>
          <a:r>
            <a:rPr lang="en-GB" dirty="0"/>
            <a:t> </a:t>
          </a:r>
          <a:r>
            <a:rPr lang="en-GB" dirty="0">
              <a:latin typeface="Arial" panose="020B0604020202020204" pitchFamily="34" charset="0"/>
              <a:cs typeface="Arial" panose="020B0604020202020204" pitchFamily="34" charset="0"/>
            </a:rPr>
            <a:t>decisions</a:t>
          </a:r>
          <a:r>
            <a:rPr lang="en-GB" dirty="0"/>
            <a:t> </a:t>
          </a:r>
        </a:p>
      </dgm:t>
    </dgm:pt>
    <dgm:pt modelId="{3B266BF1-EBEE-472E-9D40-565184FB48FF}" type="parTrans" cxnId="{63D4126E-31CF-4439-B14A-D82754F81543}">
      <dgm:prSet/>
      <dgm:spPr/>
      <dgm:t>
        <a:bodyPr/>
        <a:lstStyle/>
        <a:p>
          <a:endParaRPr lang="en-GB"/>
        </a:p>
      </dgm:t>
    </dgm:pt>
    <dgm:pt modelId="{DC47CE0E-A4B6-4E53-807D-D6E323E7F632}" type="sibTrans" cxnId="{63D4126E-31CF-4439-B14A-D82754F81543}">
      <dgm:prSet/>
      <dgm:spPr/>
      <dgm:t>
        <a:bodyPr/>
        <a:lstStyle/>
        <a:p>
          <a:endParaRPr lang="en-GB"/>
        </a:p>
      </dgm:t>
    </dgm:pt>
    <dgm:pt modelId="{7CC8BECE-A25D-4B7D-9896-C60E4B939C48}">
      <dgm:prSet phldrT="[Text]"/>
      <dgm:spPr/>
      <dgm:t>
        <a:bodyPr/>
        <a:lstStyle/>
        <a:p>
          <a:r>
            <a:rPr lang="en-GB" dirty="0"/>
            <a:t>4</a:t>
          </a:r>
        </a:p>
        <a:p>
          <a:r>
            <a:rPr lang="en-GB" dirty="0">
              <a:latin typeface="Arial" panose="020B0604020202020204" pitchFamily="34" charset="0"/>
              <a:cs typeface="Arial" panose="020B0604020202020204" pitchFamily="34" charset="0"/>
            </a:rPr>
            <a:t>Best</a:t>
          </a:r>
          <a:r>
            <a:rPr lang="en-GB" dirty="0"/>
            <a:t> </a:t>
          </a:r>
          <a:r>
            <a:rPr lang="en-GB" dirty="0">
              <a:latin typeface="Arial" panose="020B0604020202020204" pitchFamily="34" charset="0"/>
              <a:cs typeface="Arial" panose="020B0604020202020204" pitchFamily="34" charset="0"/>
            </a:rPr>
            <a:t>interests</a:t>
          </a:r>
        </a:p>
      </dgm:t>
    </dgm:pt>
    <dgm:pt modelId="{6A0BD01B-20D3-41DC-BA3B-F49A735CC347}" type="parTrans" cxnId="{9FD3D494-432F-4E8A-B619-99C89A094DB8}">
      <dgm:prSet/>
      <dgm:spPr/>
      <dgm:t>
        <a:bodyPr/>
        <a:lstStyle/>
        <a:p>
          <a:endParaRPr lang="en-GB"/>
        </a:p>
      </dgm:t>
    </dgm:pt>
    <dgm:pt modelId="{5F3E7784-5D6D-4A1A-B68F-53ACA0BD0F58}" type="sibTrans" cxnId="{9FD3D494-432F-4E8A-B619-99C89A094DB8}">
      <dgm:prSet/>
      <dgm:spPr/>
      <dgm:t>
        <a:bodyPr/>
        <a:lstStyle/>
        <a:p>
          <a:endParaRPr lang="en-GB"/>
        </a:p>
      </dgm:t>
    </dgm:pt>
    <dgm:pt modelId="{C64BB1CC-1041-4BB1-A6F9-416D70BB296F}">
      <dgm:prSet phldrT="[Text]"/>
      <dgm:spPr/>
      <dgm:t>
        <a:bodyPr/>
        <a:lstStyle/>
        <a:p>
          <a:pPr lvl="0" defTabSz="577850">
            <a:lnSpc>
              <a:spcPct val="90000"/>
            </a:lnSpc>
            <a:spcBef>
              <a:spcPct val="0"/>
            </a:spcBef>
            <a:spcAft>
              <a:spcPct val="35000"/>
            </a:spcAft>
          </a:pPr>
          <a:r>
            <a:rPr lang="en-GB" dirty="0"/>
            <a:t>5</a:t>
          </a:r>
        </a:p>
        <a:p>
          <a:pPr marL="0" marR="0" lvl="0" indent="0" defTabSz="91440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 </a:t>
          </a:r>
        </a:p>
        <a:p>
          <a:pPr lvl="0" defTabSz="577850">
            <a:lnSpc>
              <a:spcPct val="90000"/>
            </a:lnSpc>
            <a:spcBef>
              <a:spcPct val="0"/>
            </a:spcBef>
            <a:spcAft>
              <a:spcPct val="35000"/>
            </a:spcAft>
          </a:pPr>
          <a:r>
            <a:rPr lang="en-GB" dirty="0">
              <a:latin typeface="Arial" panose="020B0604020202020204" pitchFamily="34" charset="0"/>
              <a:cs typeface="Arial" panose="020B0604020202020204" pitchFamily="34" charset="0"/>
            </a:rPr>
            <a:t>restrictive</a:t>
          </a:r>
        </a:p>
      </dgm:t>
    </dgm:pt>
    <dgm:pt modelId="{B91199B9-B809-4B8A-9DD4-D9B06FEE2FFC}" type="parTrans" cxnId="{13EEF594-0B6A-4530-B69B-CB8B7457AA64}">
      <dgm:prSet/>
      <dgm:spPr/>
      <dgm:t>
        <a:bodyPr/>
        <a:lstStyle/>
        <a:p>
          <a:endParaRPr lang="en-GB"/>
        </a:p>
      </dgm:t>
    </dgm:pt>
    <dgm:pt modelId="{B8F9B633-D820-4028-B946-D1AFAB2DFB38}" type="sibTrans" cxnId="{13EEF594-0B6A-4530-B69B-CB8B7457AA64}">
      <dgm:prSet/>
      <dgm:spPr/>
      <dgm:t>
        <a:bodyPr/>
        <a:lstStyle/>
        <a:p>
          <a:endParaRPr lang="en-GB"/>
        </a:p>
      </dgm:t>
    </dgm:pt>
    <dgm:pt modelId="{D3367CF8-31BE-45F0-8787-7635A546D9A5}" type="pres">
      <dgm:prSet presAssocID="{5780FB8B-6C8B-4BCB-AFBE-65E90A93819A}" presName="cycle" presStyleCnt="0">
        <dgm:presLayoutVars>
          <dgm:dir/>
          <dgm:resizeHandles val="exact"/>
        </dgm:presLayoutVars>
      </dgm:prSet>
      <dgm:spPr/>
    </dgm:pt>
    <dgm:pt modelId="{0E2BD295-5AD5-4C30-B828-835BD6EDC6AA}" type="pres">
      <dgm:prSet presAssocID="{F0FFA126-BA2B-4831-B13D-744C916D01DB}" presName="node" presStyleLbl="node1" presStyleIdx="0" presStyleCnt="5">
        <dgm:presLayoutVars>
          <dgm:bulletEnabled val="1"/>
        </dgm:presLayoutVars>
      </dgm:prSet>
      <dgm:spPr/>
    </dgm:pt>
    <dgm:pt modelId="{2D520AEB-C4EA-4FE8-BBE9-1BB41F41711E}" type="pres">
      <dgm:prSet presAssocID="{54F55B03-B282-439D-9B1D-7245A26FC09E}" presName="sibTrans" presStyleLbl="sibTrans2D1" presStyleIdx="0" presStyleCnt="5"/>
      <dgm:spPr/>
    </dgm:pt>
    <dgm:pt modelId="{7777F973-E377-4F9E-8D53-FBAE8F77EEA8}" type="pres">
      <dgm:prSet presAssocID="{54F55B03-B282-439D-9B1D-7245A26FC09E}" presName="connectorText" presStyleLbl="sibTrans2D1" presStyleIdx="0" presStyleCnt="5"/>
      <dgm:spPr/>
    </dgm:pt>
    <dgm:pt modelId="{CB79405D-E6E3-4B42-B62F-ED98560A31B3}" type="pres">
      <dgm:prSet presAssocID="{4DE61CA1-72FE-403F-9076-A321EF3D945E}" presName="node" presStyleLbl="node1" presStyleIdx="1" presStyleCnt="5">
        <dgm:presLayoutVars>
          <dgm:bulletEnabled val="1"/>
        </dgm:presLayoutVars>
      </dgm:prSet>
      <dgm:spPr/>
    </dgm:pt>
    <dgm:pt modelId="{6A9886A4-8960-4EDF-8191-09A006FAB904}" type="pres">
      <dgm:prSet presAssocID="{A0214DBC-E5AE-42E8-97EF-7D9189227147}" presName="sibTrans" presStyleLbl="sibTrans2D1" presStyleIdx="1" presStyleCnt="5"/>
      <dgm:spPr/>
    </dgm:pt>
    <dgm:pt modelId="{6441ED52-D7A9-4542-8E67-392C87FF6366}" type="pres">
      <dgm:prSet presAssocID="{A0214DBC-E5AE-42E8-97EF-7D9189227147}" presName="connectorText" presStyleLbl="sibTrans2D1" presStyleIdx="1" presStyleCnt="5"/>
      <dgm:spPr/>
    </dgm:pt>
    <dgm:pt modelId="{D47AD949-CFCC-4972-82FD-ABF09448F9D0}" type="pres">
      <dgm:prSet presAssocID="{CAA706A9-BA60-4AE0-8BA9-802A874CC152}" presName="node" presStyleLbl="node1" presStyleIdx="2" presStyleCnt="5">
        <dgm:presLayoutVars>
          <dgm:bulletEnabled val="1"/>
        </dgm:presLayoutVars>
      </dgm:prSet>
      <dgm:spPr/>
    </dgm:pt>
    <dgm:pt modelId="{09111E61-5013-4620-9B93-24599597B969}" type="pres">
      <dgm:prSet presAssocID="{DC47CE0E-A4B6-4E53-807D-D6E323E7F632}" presName="sibTrans" presStyleLbl="sibTrans2D1" presStyleIdx="2" presStyleCnt="5"/>
      <dgm:spPr/>
    </dgm:pt>
    <dgm:pt modelId="{F2AD3A98-61DC-47DA-AA55-980C54682C50}" type="pres">
      <dgm:prSet presAssocID="{DC47CE0E-A4B6-4E53-807D-D6E323E7F632}" presName="connectorText" presStyleLbl="sibTrans2D1" presStyleIdx="2" presStyleCnt="5"/>
      <dgm:spPr/>
    </dgm:pt>
    <dgm:pt modelId="{D46708F0-C03D-4424-B1AE-1326F36B03CA}" type="pres">
      <dgm:prSet presAssocID="{7CC8BECE-A25D-4B7D-9896-C60E4B939C48}" presName="node" presStyleLbl="node1" presStyleIdx="3" presStyleCnt="5">
        <dgm:presLayoutVars>
          <dgm:bulletEnabled val="1"/>
        </dgm:presLayoutVars>
      </dgm:prSet>
      <dgm:spPr/>
    </dgm:pt>
    <dgm:pt modelId="{705972F5-043A-46B4-B1A1-B0B54C1696FF}" type="pres">
      <dgm:prSet presAssocID="{5F3E7784-5D6D-4A1A-B68F-53ACA0BD0F58}" presName="sibTrans" presStyleLbl="sibTrans2D1" presStyleIdx="3" presStyleCnt="5"/>
      <dgm:spPr/>
    </dgm:pt>
    <dgm:pt modelId="{10272C84-6AAE-4719-9B5C-C48BCD3569D4}" type="pres">
      <dgm:prSet presAssocID="{5F3E7784-5D6D-4A1A-B68F-53ACA0BD0F58}" presName="connectorText" presStyleLbl="sibTrans2D1" presStyleIdx="3" presStyleCnt="5"/>
      <dgm:spPr/>
    </dgm:pt>
    <dgm:pt modelId="{41384B67-E7F4-4429-AD1C-E5A586C49EEF}" type="pres">
      <dgm:prSet presAssocID="{C64BB1CC-1041-4BB1-A6F9-416D70BB296F}" presName="node" presStyleLbl="node1" presStyleIdx="4" presStyleCnt="5" custRadScaleRad="101996" custRadScaleInc="-2137">
        <dgm:presLayoutVars>
          <dgm:bulletEnabled val="1"/>
        </dgm:presLayoutVars>
      </dgm:prSet>
      <dgm:spPr/>
    </dgm:pt>
    <dgm:pt modelId="{E986D33E-9255-407A-B082-413B4620A54B}" type="pres">
      <dgm:prSet presAssocID="{B8F9B633-D820-4028-B946-D1AFAB2DFB38}" presName="sibTrans" presStyleLbl="sibTrans2D1" presStyleIdx="4" presStyleCnt="5"/>
      <dgm:spPr/>
    </dgm:pt>
    <dgm:pt modelId="{C218F0BD-3663-4BBA-B7D1-9D897E881B31}" type="pres">
      <dgm:prSet presAssocID="{B8F9B633-D820-4028-B946-D1AFAB2DFB38}" presName="connectorText" presStyleLbl="sibTrans2D1" presStyleIdx="4" presStyleCnt="5"/>
      <dgm:spPr/>
    </dgm:pt>
  </dgm:ptLst>
  <dgm:cxnLst>
    <dgm:cxn modelId="{CBA0C110-7CCD-4C18-B4C0-9964CE2CAC85}" srcId="{5780FB8B-6C8B-4BCB-AFBE-65E90A93819A}" destId="{F0FFA126-BA2B-4831-B13D-744C916D01DB}" srcOrd="0" destOrd="0" parTransId="{BA96D436-FAA7-48F4-9A7E-8DB13D3B9CF1}" sibTransId="{54F55B03-B282-439D-9B1D-7245A26FC09E}"/>
    <dgm:cxn modelId="{CA01F411-E929-41F9-B025-E8A52AC0C82B}" type="presOf" srcId="{5F3E7784-5D6D-4A1A-B68F-53ACA0BD0F58}" destId="{10272C84-6AAE-4719-9B5C-C48BCD3569D4}" srcOrd="1" destOrd="0" presId="urn:microsoft.com/office/officeart/2005/8/layout/cycle2"/>
    <dgm:cxn modelId="{B3B9E315-292D-4860-83A5-9F52CF7FE625}" type="presOf" srcId="{F0FFA126-BA2B-4831-B13D-744C916D01DB}" destId="{0E2BD295-5AD5-4C30-B828-835BD6EDC6AA}" srcOrd="0" destOrd="0" presId="urn:microsoft.com/office/officeart/2005/8/layout/cycle2"/>
    <dgm:cxn modelId="{A38CA416-336B-47C6-90FF-731ED1EC4D90}" type="presOf" srcId="{5F3E7784-5D6D-4A1A-B68F-53ACA0BD0F58}" destId="{705972F5-043A-46B4-B1A1-B0B54C1696FF}" srcOrd="0" destOrd="0" presId="urn:microsoft.com/office/officeart/2005/8/layout/cycle2"/>
    <dgm:cxn modelId="{63D4126E-31CF-4439-B14A-D82754F81543}" srcId="{5780FB8B-6C8B-4BCB-AFBE-65E90A93819A}" destId="{CAA706A9-BA60-4AE0-8BA9-802A874CC152}" srcOrd="2" destOrd="0" parTransId="{3B266BF1-EBEE-472E-9D40-565184FB48FF}" sibTransId="{DC47CE0E-A4B6-4E53-807D-D6E323E7F632}"/>
    <dgm:cxn modelId="{6379305A-9FF2-42A7-953B-1548AE2C9B20}" type="presOf" srcId="{CAA706A9-BA60-4AE0-8BA9-802A874CC152}" destId="{D47AD949-CFCC-4972-82FD-ABF09448F9D0}" srcOrd="0" destOrd="0" presId="urn:microsoft.com/office/officeart/2005/8/layout/cycle2"/>
    <dgm:cxn modelId="{4F7A7D7D-8059-4578-BA17-5048BA3C5EBA}" type="presOf" srcId="{DC47CE0E-A4B6-4E53-807D-D6E323E7F632}" destId="{F2AD3A98-61DC-47DA-AA55-980C54682C50}" srcOrd="1" destOrd="0" presId="urn:microsoft.com/office/officeart/2005/8/layout/cycle2"/>
    <dgm:cxn modelId="{F715A788-6FF0-46F9-BA22-F55EA3DDBCB1}" type="presOf" srcId="{B8F9B633-D820-4028-B946-D1AFAB2DFB38}" destId="{E986D33E-9255-407A-B082-413B4620A54B}" srcOrd="0" destOrd="0" presId="urn:microsoft.com/office/officeart/2005/8/layout/cycle2"/>
    <dgm:cxn modelId="{4089C889-F267-4E48-8428-D8B10733AD16}" type="presOf" srcId="{4DE61CA1-72FE-403F-9076-A321EF3D945E}" destId="{CB79405D-E6E3-4B42-B62F-ED98560A31B3}" srcOrd="0" destOrd="0" presId="urn:microsoft.com/office/officeart/2005/8/layout/cycle2"/>
    <dgm:cxn modelId="{BD514D8D-6A73-4FE2-B169-0459C102C22F}" type="presOf" srcId="{54F55B03-B282-439D-9B1D-7245A26FC09E}" destId="{2D520AEB-C4EA-4FE8-BBE9-1BB41F41711E}" srcOrd="0" destOrd="0" presId="urn:microsoft.com/office/officeart/2005/8/layout/cycle2"/>
    <dgm:cxn modelId="{1FB8CC92-A938-4D0E-9618-D261F56F0264}" srcId="{5780FB8B-6C8B-4BCB-AFBE-65E90A93819A}" destId="{4DE61CA1-72FE-403F-9076-A321EF3D945E}" srcOrd="1" destOrd="0" parTransId="{A4528C11-1528-4B34-AAFD-1B7551E9BE9E}" sibTransId="{A0214DBC-E5AE-42E8-97EF-7D9189227147}"/>
    <dgm:cxn modelId="{9FD3D494-432F-4E8A-B619-99C89A094DB8}" srcId="{5780FB8B-6C8B-4BCB-AFBE-65E90A93819A}" destId="{7CC8BECE-A25D-4B7D-9896-C60E4B939C48}" srcOrd="3" destOrd="0" parTransId="{6A0BD01B-20D3-41DC-BA3B-F49A735CC347}" sibTransId="{5F3E7784-5D6D-4A1A-B68F-53ACA0BD0F58}"/>
    <dgm:cxn modelId="{13EEF594-0B6A-4530-B69B-CB8B7457AA64}" srcId="{5780FB8B-6C8B-4BCB-AFBE-65E90A93819A}" destId="{C64BB1CC-1041-4BB1-A6F9-416D70BB296F}" srcOrd="4" destOrd="0" parTransId="{B91199B9-B809-4B8A-9DD4-D9B06FEE2FFC}" sibTransId="{B8F9B633-D820-4028-B946-D1AFAB2DFB38}"/>
    <dgm:cxn modelId="{E3461898-AD5B-4FCE-BB5F-7B5A1C569700}" type="presOf" srcId="{A0214DBC-E5AE-42E8-97EF-7D9189227147}" destId="{6A9886A4-8960-4EDF-8191-09A006FAB904}" srcOrd="0" destOrd="0" presId="urn:microsoft.com/office/officeart/2005/8/layout/cycle2"/>
    <dgm:cxn modelId="{55ED2DA2-6876-411A-B54A-F60B00CC0444}" type="presOf" srcId="{B8F9B633-D820-4028-B946-D1AFAB2DFB38}" destId="{C218F0BD-3663-4BBA-B7D1-9D897E881B31}" srcOrd="1" destOrd="0" presId="urn:microsoft.com/office/officeart/2005/8/layout/cycle2"/>
    <dgm:cxn modelId="{7092C8AB-1CCA-4440-AA0C-3AE4D0153CE8}" type="presOf" srcId="{C64BB1CC-1041-4BB1-A6F9-416D70BB296F}" destId="{41384B67-E7F4-4429-AD1C-E5A586C49EEF}" srcOrd="0" destOrd="0" presId="urn:microsoft.com/office/officeart/2005/8/layout/cycle2"/>
    <dgm:cxn modelId="{FC2507C5-55E7-42F1-8865-84BF9C667CD0}" type="presOf" srcId="{A0214DBC-E5AE-42E8-97EF-7D9189227147}" destId="{6441ED52-D7A9-4542-8E67-392C87FF6366}" srcOrd="1" destOrd="0" presId="urn:microsoft.com/office/officeart/2005/8/layout/cycle2"/>
    <dgm:cxn modelId="{AB2143C9-4644-4F01-8CE6-E68D8EE4519A}" type="presOf" srcId="{54F55B03-B282-439D-9B1D-7245A26FC09E}" destId="{7777F973-E377-4F9E-8D53-FBAE8F77EEA8}" srcOrd="1" destOrd="0" presId="urn:microsoft.com/office/officeart/2005/8/layout/cycle2"/>
    <dgm:cxn modelId="{AA6382D9-26D9-4B2A-A71D-DAC5CB8CA048}" type="presOf" srcId="{5780FB8B-6C8B-4BCB-AFBE-65E90A93819A}" destId="{D3367CF8-31BE-45F0-8787-7635A546D9A5}" srcOrd="0" destOrd="0" presId="urn:microsoft.com/office/officeart/2005/8/layout/cycle2"/>
    <dgm:cxn modelId="{25B613F2-CC0A-469D-88DD-BC3453060998}" type="presOf" srcId="{7CC8BECE-A25D-4B7D-9896-C60E4B939C48}" destId="{D46708F0-C03D-4424-B1AE-1326F36B03CA}" srcOrd="0" destOrd="0" presId="urn:microsoft.com/office/officeart/2005/8/layout/cycle2"/>
    <dgm:cxn modelId="{2AF9E7F4-6495-4A38-BA4C-BBAD6FA6DC54}" type="presOf" srcId="{DC47CE0E-A4B6-4E53-807D-D6E323E7F632}" destId="{09111E61-5013-4620-9B93-24599597B969}" srcOrd="0" destOrd="0" presId="urn:microsoft.com/office/officeart/2005/8/layout/cycle2"/>
    <dgm:cxn modelId="{1AC32E65-2CA5-4965-9890-40B6B68A2EBC}" type="presParOf" srcId="{D3367CF8-31BE-45F0-8787-7635A546D9A5}" destId="{0E2BD295-5AD5-4C30-B828-835BD6EDC6AA}" srcOrd="0" destOrd="0" presId="urn:microsoft.com/office/officeart/2005/8/layout/cycle2"/>
    <dgm:cxn modelId="{005A0AE6-114C-4E75-BD95-DEA38F027D2B}" type="presParOf" srcId="{D3367CF8-31BE-45F0-8787-7635A546D9A5}" destId="{2D520AEB-C4EA-4FE8-BBE9-1BB41F41711E}" srcOrd="1" destOrd="0" presId="urn:microsoft.com/office/officeart/2005/8/layout/cycle2"/>
    <dgm:cxn modelId="{A551F6A7-8DAD-41D8-835D-32FAEC0058D5}" type="presParOf" srcId="{2D520AEB-C4EA-4FE8-BBE9-1BB41F41711E}" destId="{7777F973-E377-4F9E-8D53-FBAE8F77EEA8}" srcOrd="0" destOrd="0" presId="urn:microsoft.com/office/officeart/2005/8/layout/cycle2"/>
    <dgm:cxn modelId="{8A144782-A091-4583-A4B5-C878FD2B797D}" type="presParOf" srcId="{D3367CF8-31BE-45F0-8787-7635A546D9A5}" destId="{CB79405D-E6E3-4B42-B62F-ED98560A31B3}" srcOrd="2" destOrd="0" presId="urn:microsoft.com/office/officeart/2005/8/layout/cycle2"/>
    <dgm:cxn modelId="{451B1CD0-28F7-4B06-A9F5-9099223E5700}" type="presParOf" srcId="{D3367CF8-31BE-45F0-8787-7635A546D9A5}" destId="{6A9886A4-8960-4EDF-8191-09A006FAB904}" srcOrd="3" destOrd="0" presId="urn:microsoft.com/office/officeart/2005/8/layout/cycle2"/>
    <dgm:cxn modelId="{6ED73993-9437-4B38-B952-D36172D7881B}" type="presParOf" srcId="{6A9886A4-8960-4EDF-8191-09A006FAB904}" destId="{6441ED52-D7A9-4542-8E67-392C87FF6366}" srcOrd="0" destOrd="0" presId="urn:microsoft.com/office/officeart/2005/8/layout/cycle2"/>
    <dgm:cxn modelId="{91E7667A-CAE7-49D1-8821-659FB0FF6341}" type="presParOf" srcId="{D3367CF8-31BE-45F0-8787-7635A546D9A5}" destId="{D47AD949-CFCC-4972-82FD-ABF09448F9D0}" srcOrd="4" destOrd="0" presId="urn:microsoft.com/office/officeart/2005/8/layout/cycle2"/>
    <dgm:cxn modelId="{C948E0C8-F662-40A5-A467-96EC8392E233}" type="presParOf" srcId="{D3367CF8-31BE-45F0-8787-7635A546D9A5}" destId="{09111E61-5013-4620-9B93-24599597B969}" srcOrd="5" destOrd="0" presId="urn:microsoft.com/office/officeart/2005/8/layout/cycle2"/>
    <dgm:cxn modelId="{C56E7D46-FD7C-48A2-B8FC-5A9E3F42FA3A}" type="presParOf" srcId="{09111E61-5013-4620-9B93-24599597B969}" destId="{F2AD3A98-61DC-47DA-AA55-980C54682C50}" srcOrd="0" destOrd="0" presId="urn:microsoft.com/office/officeart/2005/8/layout/cycle2"/>
    <dgm:cxn modelId="{B47633A9-C8F7-49CA-B041-ED47D0F4D45C}" type="presParOf" srcId="{D3367CF8-31BE-45F0-8787-7635A546D9A5}" destId="{D46708F0-C03D-4424-B1AE-1326F36B03CA}" srcOrd="6" destOrd="0" presId="urn:microsoft.com/office/officeart/2005/8/layout/cycle2"/>
    <dgm:cxn modelId="{6BC6E0A7-FEF3-4C09-875B-9C42EBDF3CBB}" type="presParOf" srcId="{D3367CF8-31BE-45F0-8787-7635A546D9A5}" destId="{705972F5-043A-46B4-B1A1-B0B54C1696FF}" srcOrd="7" destOrd="0" presId="urn:microsoft.com/office/officeart/2005/8/layout/cycle2"/>
    <dgm:cxn modelId="{DB13C8DF-92A7-4492-A101-C3926886D7FE}" type="presParOf" srcId="{705972F5-043A-46B4-B1A1-B0B54C1696FF}" destId="{10272C84-6AAE-4719-9B5C-C48BCD3569D4}" srcOrd="0" destOrd="0" presId="urn:microsoft.com/office/officeart/2005/8/layout/cycle2"/>
    <dgm:cxn modelId="{7EF1969E-AA42-4099-A7C2-65E6CD3C3CBE}" type="presParOf" srcId="{D3367CF8-31BE-45F0-8787-7635A546D9A5}" destId="{41384B67-E7F4-4429-AD1C-E5A586C49EEF}" srcOrd="8" destOrd="0" presId="urn:microsoft.com/office/officeart/2005/8/layout/cycle2"/>
    <dgm:cxn modelId="{5AA39274-4118-4F53-BAB4-3EBE9AA198D2}" type="presParOf" srcId="{D3367CF8-31BE-45F0-8787-7635A546D9A5}" destId="{E986D33E-9255-407A-B082-413B4620A54B}" srcOrd="9" destOrd="0" presId="urn:microsoft.com/office/officeart/2005/8/layout/cycle2"/>
    <dgm:cxn modelId="{5185C05A-2D5B-4B5E-B312-4BD01B7DB7AA}" type="presParOf" srcId="{E986D33E-9255-407A-B082-413B4620A54B}" destId="{C218F0BD-3663-4BBA-B7D1-9D897E881B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E8C496-5811-4E8D-8D44-40B0123C6779}" type="doc">
      <dgm:prSet loTypeId="urn:microsoft.com/office/officeart/2009/3/layout/PlusandMinus" loCatId="relationship" qsTypeId="urn:microsoft.com/office/officeart/2005/8/quickstyle/3d7" qsCatId="3D" csTypeId="urn:microsoft.com/office/officeart/2005/8/colors/accent3_2" csCatId="accent3" phldr="1"/>
      <dgm:spPr/>
      <dgm:t>
        <a:bodyPr/>
        <a:lstStyle/>
        <a:p>
          <a:endParaRPr lang="en-GB"/>
        </a:p>
      </dgm:t>
    </dgm:pt>
    <dgm:pt modelId="{8AE070B8-ACF9-4456-A00A-51BBA40EAB8C}">
      <dgm:prSet phldrT="[Text]"/>
      <dgm:spPr/>
      <dgm:t>
        <a:bodyPr/>
        <a:lstStyle/>
        <a:p>
          <a:r>
            <a:rPr lang="en-GB" dirty="0">
              <a:latin typeface="Arial" panose="020B0604020202020204" pitchFamily="34" charset="0"/>
              <a:cs typeface="Arial" panose="020B0604020202020204" pitchFamily="34" charset="0"/>
            </a:rPr>
            <a:t>The greater the incidence of restrictions and restraints</a:t>
          </a:r>
        </a:p>
      </dgm:t>
    </dgm:pt>
    <dgm:pt modelId="{08F331F2-4045-4047-BA5D-FC6E4406CC64}" type="parTrans" cxnId="{CD8C8FDD-0BB0-4E26-A81B-CA3872340E4F}">
      <dgm:prSet/>
      <dgm:spPr/>
      <dgm:t>
        <a:bodyPr/>
        <a:lstStyle/>
        <a:p>
          <a:endParaRPr lang="en-GB"/>
        </a:p>
      </dgm:t>
    </dgm:pt>
    <dgm:pt modelId="{A54257F2-8208-41A5-A9A1-D31F9D4CD8F3}" type="sibTrans" cxnId="{CD8C8FDD-0BB0-4E26-A81B-CA3872340E4F}">
      <dgm:prSet/>
      <dgm:spPr/>
      <dgm:t>
        <a:bodyPr/>
        <a:lstStyle/>
        <a:p>
          <a:endParaRPr lang="en-GB"/>
        </a:p>
      </dgm:t>
    </dgm:pt>
    <dgm:pt modelId="{41D80CF2-684C-4967-8280-611E07139F63}">
      <dgm:prSet phldrT="[Text]"/>
      <dgm:spPr/>
      <dgm:t>
        <a:bodyPr/>
        <a:lstStyle/>
        <a:p>
          <a:r>
            <a:rPr lang="en-GB" dirty="0">
              <a:latin typeface="Arial" panose="020B0604020202020204" pitchFamily="34" charset="0"/>
              <a:cs typeface="Arial" panose="020B0604020202020204" pitchFamily="34" charset="0"/>
            </a:rPr>
            <a:t>The greater the erosion of autonomy for the service user</a:t>
          </a:r>
        </a:p>
      </dgm:t>
    </dgm:pt>
    <dgm:pt modelId="{25A4D3D2-5C50-4787-9966-1965A49A6BD5}" type="parTrans" cxnId="{3FBF56D9-CA79-4BC7-ADE6-411C64E9C69B}">
      <dgm:prSet/>
      <dgm:spPr/>
      <dgm:t>
        <a:bodyPr/>
        <a:lstStyle/>
        <a:p>
          <a:endParaRPr lang="en-GB"/>
        </a:p>
      </dgm:t>
    </dgm:pt>
    <dgm:pt modelId="{F601A71E-DC0D-4008-A4E8-CB33964B4155}" type="sibTrans" cxnId="{3FBF56D9-CA79-4BC7-ADE6-411C64E9C69B}">
      <dgm:prSet/>
      <dgm:spPr/>
      <dgm:t>
        <a:bodyPr/>
        <a:lstStyle/>
        <a:p>
          <a:endParaRPr lang="en-GB"/>
        </a:p>
      </dgm:t>
    </dgm:pt>
    <dgm:pt modelId="{25AB9565-69FF-4A54-A2EE-B6B71C6E9530}" type="pres">
      <dgm:prSet presAssocID="{0EE8C496-5811-4E8D-8D44-40B0123C6779}" presName="Name0" presStyleCnt="0">
        <dgm:presLayoutVars>
          <dgm:chMax val="2"/>
          <dgm:chPref val="2"/>
          <dgm:dir/>
          <dgm:animOne/>
          <dgm:resizeHandles val="exact"/>
        </dgm:presLayoutVars>
      </dgm:prSet>
      <dgm:spPr/>
    </dgm:pt>
    <dgm:pt modelId="{502D44DF-D424-493A-B4EF-28C2506E52B7}" type="pres">
      <dgm:prSet presAssocID="{0EE8C496-5811-4E8D-8D44-40B0123C6779}" presName="Background" presStyleLbl="bgImgPlace1" presStyleIdx="0" presStyleCnt="1" custLinFactNeighborX="8898" custLinFactNeighborY="-7755"/>
      <dgm:spPr/>
    </dgm:pt>
    <dgm:pt modelId="{ECA0439C-66D4-4697-BCA7-5045346F87B3}" type="pres">
      <dgm:prSet presAssocID="{0EE8C496-5811-4E8D-8D44-40B0123C6779}" presName="ParentText1" presStyleLbl="revTx" presStyleIdx="0" presStyleCnt="2">
        <dgm:presLayoutVars>
          <dgm:chMax val="0"/>
          <dgm:chPref val="0"/>
          <dgm:bulletEnabled val="1"/>
        </dgm:presLayoutVars>
      </dgm:prSet>
      <dgm:spPr/>
    </dgm:pt>
    <dgm:pt modelId="{AEBB8CB5-EB30-42C5-9F75-4B09F649CFAE}" type="pres">
      <dgm:prSet presAssocID="{0EE8C496-5811-4E8D-8D44-40B0123C6779}" presName="ParentText2" presStyleLbl="revTx" presStyleIdx="1" presStyleCnt="2">
        <dgm:presLayoutVars>
          <dgm:chMax val="0"/>
          <dgm:chPref val="0"/>
          <dgm:bulletEnabled val="1"/>
        </dgm:presLayoutVars>
      </dgm:prSet>
      <dgm:spPr/>
    </dgm:pt>
    <dgm:pt modelId="{C8827CFE-D2F9-483A-9C76-12BF54BCEAC6}" type="pres">
      <dgm:prSet presAssocID="{0EE8C496-5811-4E8D-8D44-40B0123C6779}" presName="Plus" presStyleLbl="alignNode1" presStyleIdx="0" presStyleCnt="2"/>
      <dgm:spPr/>
    </dgm:pt>
    <dgm:pt modelId="{62578B4A-2BCE-44BC-BA83-25894780689E}" type="pres">
      <dgm:prSet presAssocID="{0EE8C496-5811-4E8D-8D44-40B0123C6779}" presName="Minus" presStyleLbl="alignNode1" presStyleIdx="1" presStyleCnt="2"/>
      <dgm:spPr/>
    </dgm:pt>
    <dgm:pt modelId="{8019D91C-C619-4155-91A5-62E8C2E0F8AE}" type="pres">
      <dgm:prSet presAssocID="{0EE8C496-5811-4E8D-8D44-40B0123C6779}" presName="Divider" presStyleLbl="parChTrans1D1" presStyleIdx="0" presStyleCnt="1"/>
      <dgm:spPr/>
    </dgm:pt>
  </dgm:ptLst>
  <dgm:cxnLst>
    <dgm:cxn modelId="{7B914727-87D1-40C7-9FF2-9F78DC4A88E0}" type="presOf" srcId="{41D80CF2-684C-4967-8280-611E07139F63}" destId="{AEBB8CB5-EB30-42C5-9F75-4B09F649CFAE}" srcOrd="0" destOrd="0" presId="urn:microsoft.com/office/officeart/2009/3/layout/PlusandMinus"/>
    <dgm:cxn modelId="{3FBF56D9-CA79-4BC7-ADE6-411C64E9C69B}" srcId="{0EE8C496-5811-4E8D-8D44-40B0123C6779}" destId="{41D80CF2-684C-4967-8280-611E07139F63}" srcOrd="1" destOrd="0" parTransId="{25A4D3D2-5C50-4787-9966-1965A49A6BD5}" sibTransId="{F601A71E-DC0D-4008-A4E8-CB33964B4155}"/>
    <dgm:cxn modelId="{CD8C8FDD-0BB0-4E26-A81B-CA3872340E4F}" srcId="{0EE8C496-5811-4E8D-8D44-40B0123C6779}" destId="{8AE070B8-ACF9-4456-A00A-51BBA40EAB8C}" srcOrd="0" destOrd="0" parTransId="{08F331F2-4045-4047-BA5D-FC6E4406CC64}" sibTransId="{A54257F2-8208-41A5-A9A1-D31F9D4CD8F3}"/>
    <dgm:cxn modelId="{6EB6FAE7-EC6E-43A7-A4EE-37FFF9DA3FB2}" type="presOf" srcId="{0EE8C496-5811-4E8D-8D44-40B0123C6779}" destId="{25AB9565-69FF-4A54-A2EE-B6B71C6E9530}" srcOrd="0" destOrd="0" presId="urn:microsoft.com/office/officeart/2009/3/layout/PlusandMinus"/>
    <dgm:cxn modelId="{3EF392EC-F7FD-4419-A98F-8C43CB084AA6}" type="presOf" srcId="{8AE070B8-ACF9-4456-A00A-51BBA40EAB8C}" destId="{ECA0439C-66D4-4697-BCA7-5045346F87B3}" srcOrd="0" destOrd="0" presId="urn:microsoft.com/office/officeart/2009/3/layout/PlusandMinus"/>
    <dgm:cxn modelId="{06F34007-151B-4DBB-ADAB-B256CA9ABDAF}" type="presParOf" srcId="{25AB9565-69FF-4A54-A2EE-B6B71C6E9530}" destId="{502D44DF-D424-493A-B4EF-28C2506E52B7}" srcOrd="0" destOrd="0" presId="urn:microsoft.com/office/officeart/2009/3/layout/PlusandMinus"/>
    <dgm:cxn modelId="{588D0427-4C92-4326-B26D-E9DDB4FBB17A}" type="presParOf" srcId="{25AB9565-69FF-4A54-A2EE-B6B71C6E9530}" destId="{ECA0439C-66D4-4697-BCA7-5045346F87B3}" srcOrd="1" destOrd="0" presId="urn:microsoft.com/office/officeart/2009/3/layout/PlusandMinus"/>
    <dgm:cxn modelId="{6F84D46D-A8A4-41E8-9D49-2451227772B7}" type="presParOf" srcId="{25AB9565-69FF-4A54-A2EE-B6B71C6E9530}" destId="{AEBB8CB5-EB30-42C5-9F75-4B09F649CFAE}" srcOrd="2" destOrd="0" presId="urn:microsoft.com/office/officeart/2009/3/layout/PlusandMinus"/>
    <dgm:cxn modelId="{E5C885F9-85F6-4FB8-BF9A-9F09017A6D82}" type="presParOf" srcId="{25AB9565-69FF-4A54-A2EE-B6B71C6E9530}" destId="{C8827CFE-D2F9-483A-9C76-12BF54BCEAC6}" srcOrd="3" destOrd="0" presId="urn:microsoft.com/office/officeart/2009/3/layout/PlusandMinus"/>
    <dgm:cxn modelId="{9BBDD9CF-757E-43D6-BF80-2BFEF7ABB5DB}" type="presParOf" srcId="{25AB9565-69FF-4A54-A2EE-B6B71C6E9530}" destId="{62578B4A-2BCE-44BC-BA83-25894780689E}" srcOrd="4" destOrd="0" presId="urn:microsoft.com/office/officeart/2009/3/layout/PlusandMinus"/>
    <dgm:cxn modelId="{3D5CA588-2ABB-488A-8CC3-75D387A856FA}" type="presParOf" srcId="{25AB9565-69FF-4A54-A2EE-B6B71C6E9530}" destId="{8019D91C-C619-4155-91A5-62E8C2E0F8AE}"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0A43B-7D19-4E04-B6CF-1AD5703D9C98}">
      <dsp:nvSpPr>
        <dsp:cNvPr id="0" name=""/>
        <dsp:cNvSpPr/>
      </dsp:nvSpPr>
      <dsp:spPr>
        <a:xfrm>
          <a:off x="1940328" y="537"/>
          <a:ext cx="895535" cy="895535"/>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Arial" panose="020B0604020202020204" pitchFamily="34" charset="0"/>
              <a:cs typeface="Arial" panose="020B0604020202020204" pitchFamily="34" charset="0"/>
            </a:rPr>
            <a:t>?</a:t>
          </a:r>
        </a:p>
      </dsp:txBody>
      <dsp:txXfrm>
        <a:off x="2071476" y="131685"/>
        <a:ext cx="633239" cy="633239"/>
      </dsp:txXfrm>
    </dsp:sp>
    <dsp:sp modelId="{652E340D-F779-4CF1-964C-2854C9C70CA8}">
      <dsp:nvSpPr>
        <dsp:cNvPr id="0" name=""/>
        <dsp:cNvSpPr/>
      </dsp:nvSpPr>
      <dsp:spPr>
        <a:xfrm rot="2160000">
          <a:off x="2807742" y="688831"/>
          <a:ext cx="238818" cy="302243"/>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814583" y="728224"/>
        <a:ext cx="167173" cy="181345"/>
      </dsp:txXfrm>
    </dsp:sp>
    <dsp:sp modelId="{DF676B08-0B85-497D-94DF-77ACD1778217}">
      <dsp:nvSpPr>
        <dsp:cNvPr id="0" name=""/>
        <dsp:cNvSpPr/>
      </dsp:nvSpPr>
      <dsp:spPr>
        <a:xfrm>
          <a:off x="3029375" y="791777"/>
          <a:ext cx="895535" cy="895535"/>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Arial" panose="020B0604020202020204" pitchFamily="34" charset="0"/>
              <a:cs typeface="Arial" panose="020B0604020202020204" pitchFamily="34" charset="0"/>
            </a:rPr>
            <a:t>?</a:t>
          </a:r>
        </a:p>
      </dsp:txBody>
      <dsp:txXfrm>
        <a:off x="3160523" y="922925"/>
        <a:ext cx="633239" cy="633239"/>
      </dsp:txXfrm>
    </dsp:sp>
    <dsp:sp modelId="{6AC214BB-B30D-441C-9634-C5ADD658ED21}">
      <dsp:nvSpPr>
        <dsp:cNvPr id="0" name=""/>
        <dsp:cNvSpPr/>
      </dsp:nvSpPr>
      <dsp:spPr>
        <a:xfrm rot="6480000">
          <a:off x="3151833" y="1722121"/>
          <a:ext cx="238818" cy="302243"/>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3198725" y="1748501"/>
        <a:ext cx="167173" cy="181345"/>
      </dsp:txXfrm>
    </dsp:sp>
    <dsp:sp modelId="{C6E398CF-1EE9-47F7-97AE-C0D36023F7A0}">
      <dsp:nvSpPr>
        <dsp:cNvPr id="0" name=""/>
        <dsp:cNvSpPr/>
      </dsp:nvSpPr>
      <dsp:spPr>
        <a:xfrm>
          <a:off x="2613396" y="2072030"/>
          <a:ext cx="895535" cy="895535"/>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Arial" panose="020B0604020202020204" pitchFamily="34" charset="0"/>
              <a:cs typeface="Arial" panose="020B0604020202020204" pitchFamily="34" charset="0"/>
            </a:rPr>
            <a:t>?</a:t>
          </a:r>
        </a:p>
      </dsp:txBody>
      <dsp:txXfrm>
        <a:off x="2744544" y="2203178"/>
        <a:ext cx="633239" cy="633239"/>
      </dsp:txXfrm>
    </dsp:sp>
    <dsp:sp modelId="{B4605881-F6F5-414C-9198-0E82FE2734F7}">
      <dsp:nvSpPr>
        <dsp:cNvPr id="0" name=""/>
        <dsp:cNvSpPr/>
      </dsp:nvSpPr>
      <dsp:spPr>
        <a:xfrm rot="10800000">
          <a:off x="2275445" y="2368676"/>
          <a:ext cx="238818" cy="302243"/>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2347090" y="2429125"/>
        <a:ext cx="167173" cy="181345"/>
      </dsp:txXfrm>
    </dsp:sp>
    <dsp:sp modelId="{D0A36861-0BBC-4E80-B15B-34E2D933F2CE}">
      <dsp:nvSpPr>
        <dsp:cNvPr id="0" name=""/>
        <dsp:cNvSpPr/>
      </dsp:nvSpPr>
      <dsp:spPr>
        <a:xfrm>
          <a:off x="1267259" y="2072030"/>
          <a:ext cx="895535" cy="895535"/>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Arial" panose="020B0604020202020204" pitchFamily="34" charset="0"/>
              <a:cs typeface="Arial" panose="020B0604020202020204" pitchFamily="34" charset="0"/>
            </a:rPr>
            <a:t>?</a:t>
          </a:r>
        </a:p>
      </dsp:txBody>
      <dsp:txXfrm>
        <a:off x="1398407" y="2203178"/>
        <a:ext cx="633239" cy="633239"/>
      </dsp:txXfrm>
    </dsp:sp>
    <dsp:sp modelId="{0964B7C3-95F9-4DD1-A282-22F0546A477A}">
      <dsp:nvSpPr>
        <dsp:cNvPr id="0" name=""/>
        <dsp:cNvSpPr/>
      </dsp:nvSpPr>
      <dsp:spPr>
        <a:xfrm rot="15120000">
          <a:off x="1389717" y="1734978"/>
          <a:ext cx="238818" cy="302243"/>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1436609" y="1829496"/>
        <a:ext cx="167173" cy="181345"/>
      </dsp:txXfrm>
    </dsp:sp>
    <dsp:sp modelId="{A54F0DAC-EDA6-4C9A-AF0B-1871EDA0A0E0}">
      <dsp:nvSpPr>
        <dsp:cNvPr id="0" name=""/>
        <dsp:cNvSpPr/>
      </dsp:nvSpPr>
      <dsp:spPr>
        <a:xfrm>
          <a:off x="851280" y="791777"/>
          <a:ext cx="895535" cy="895535"/>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Arial" panose="020B0604020202020204" pitchFamily="34" charset="0"/>
              <a:cs typeface="Arial" panose="020B0604020202020204" pitchFamily="34" charset="0"/>
            </a:rPr>
            <a:t>?</a:t>
          </a:r>
        </a:p>
      </dsp:txBody>
      <dsp:txXfrm>
        <a:off x="982428" y="922925"/>
        <a:ext cx="633239" cy="633239"/>
      </dsp:txXfrm>
    </dsp:sp>
    <dsp:sp modelId="{BB2521A4-4817-4B84-B885-DCBEC117D286}">
      <dsp:nvSpPr>
        <dsp:cNvPr id="0" name=""/>
        <dsp:cNvSpPr/>
      </dsp:nvSpPr>
      <dsp:spPr>
        <a:xfrm rot="19440000">
          <a:off x="1718694" y="696776"/>
          <a:ext cx="238818" cy="302243"/>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725535" y="778281"/>
        <a:ext cx="167173" cy="181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BD295-5AD5-4C30-B828-835BD6EDC6AA}">
      <dsp:nvSpPr>
        <dsp:cNvPr id="0" name=""/>
        <dsp:cNvSpPr/>
      </dsp:nvSpPr>
      <dsp:spPr>
        <a:xfrm>
          <a:off x="2434828" y="401"/>
          <a:ext cx="1226343" cy="122634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1</a:t>
          </a:r>
        </a:p>
        <a:p>
          <a:pPr marL="0" lvl="0" indent="0" algn="ctr" defTabSz="577850">
            <a:lnSpc>
              <a:spcPct val="90000"/>
            </a:lnSpc>
            <a:spcBef>
              <a:spcPct val="0"/>
            </a:spcBef>
            <a:spcAft>
              <a:spcPct val="35000"/>
            </a:spcAft>
            <a:buNone/>
          </a:pPr>
          <a:r>
            <a:rPr lang="en-GB" sz="1300" kern="1200" dirty="0"/>
            <a:t> </a:t>
          </a:r>
          <a:r>
            <a:rPr lang="en-GB" sz="1300" kern="1200" dirty="0">
              <a:latin typeface="Arial" panose="020B0604020202020204" pitchFamily="34" charset="0"/>
              <a:cs typeface="Arial" panose="020B0604020202020204" pitchFamily="34" charset="0"/>
            </a:rPr>
            <a:t>Presume Capacity</a:t>
          </a:r>
        </a:p>
      </dsp:txBody>
      <dsp:txXfrm>
        <a:off x="2614422" y="179995"/>
        <a:ext cx="867155" cy="867155"/>
      </dsp:txXfrm>
    </dsp:sp>
    <dsp:sp modelId="{2D520AEB-C4EA-4FE8-BBE9-1BB41F41711E}">
      <dsp:nvSpPr>
        <dsp:cNvPr id="0" name=""/>
        <dsp:cNvSpPr/>
      </dsp:nvSpPr>
      <dsp:spPr>
        <a:xfrm rot="2160000">
          <a:off x="3622675" y="942976"/>
          <a:ext cx="327092" cy="41389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3632045" y="996915"/>
        <a:ext cx="228964" cy="248335"/>
      </dsp:txXfrm>
    </dsp:sp>
    <dsp:sp modelId="{CB79405D-E6E3-4B42-B62F-ED98560A31B3}">
      <dsp:nvSpPr>
        <dsp:cNvPr id="0" name=""/>
        <dsp:cNvSpPr/>
      </dsp:nvSpPr>
      <dsp:spPr>
        <a:xfrm>
          <a:off x="3926250" y="1083982"/>
          <a:ext cx="1226343" cy="122634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2</a:t>
          </a:r>
        </a:p>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Practicable support</a:t>
          </a:r>
        </a:p>
      </dsp:txBody>
      <dsp:txXfrm>
        <a:off x="4105844" y="1263576"/>
        <a:ext cx="867155" cy="867155"/>
      </dsp:txXfrm>
    </dsp:sp>
    <dsp:sp modelId="{6A9886A4-8960-4EDF-8191-09A006FAB904}">
      <dsp:nvSpPr>
        <dsp:cNvPr id="0" name=""/>
        <dsp:cNvSpPr/>
      </dsp:nvSpPr>
      <dsp:spPr>
        <a:xfrm rot="6480000">
          <a:off x="4093900" y="2358041"/>
          <a:ext cx="327092" cy="41389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4158126" y="2394156"/>
        <a:ext cx="228964" cy="248335"/>
      </dsp:txXfrm>
    </dsp:sp>
    <dsp:sp modelId="{D47AD949-CFCC-4972-82FD-ABF09448F9D0}">
      <dsp:nvSpPr>
        <dsp:cNvPr id="0" name=""/>
        <dsp:cNvSpPr/>
      </dsp:nvSpPr>
      <dsp:spPr>
        <a:xfrm>
          <a:off x="3356577" y="2837255"/>
          <a:ext cx="1226343" cy="122634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3</a:t>
          </a:r>
        </a:p>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Unwise</a:t>
          </a:r>
          <a:r>
            <a:rPr lang="en-GB" sz="1300" kern="1200" dirty="0"/>
            <a:t> </a:t>
          </a:r>
          <a:r>
            <a:rPr lang="en-GB" sz="1300" kern="1200" dirty="0">
              <a:latin typeface="Arial" panose="020B0604020202020204" pitchFamily="34" charset="0"/>
              <a:cs typeface="Arial" panose="020B0604020202020204" pitchFamily="34" charset="0"/>
            </a:rPr>
            <a:t>decisions</a:t>
          </a:r>
          <a:r>
            <a:rPr lang="en-GB" sz="1300" kern="1200" dirty="0"/>
            <a:t> </a:t>
          </a:r>
        </a:p>
      </dsp:txBody>
      <dsp:txXfrm>
        <a:off x="3536171" y="3016849"/>
        <a:ext cx="867155" cy="867155"/>
      </dsp:txXfrm>
    </dsp:sp>
    <dsp:sp modelId="{09111E61-5013-4620-9B93-24599597B969}">
      <dsp:nvSpPr>
        <dsp:cNvPr id="0" name=""/>
        <dsp:cNvSpPr/>
      </dsp:nvSpPr>
      <dsp:spPr>
        <a:xfrm rot="10800000">
          <a:off x="2893711" y="3243481"/>
          <a:ext cx="327092" cy="41389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2991839" y="3326259"/>
        <a:ext cx="228964" cy="248335"/>
      </dsp:txXfrm>
    </dsp:sp>
    <dsp:sp modelId="{D46708F0-C03D-4424-B1AE-1326F36B03CA}">
      <dsp:nvSpPr>
        <dsp:cNvPr id="0" name=""/>
        <dsp:cNvSpPr/>
      </dsp:nvSpPr>
      <dsp:spPr>
        <a:xfrm>
          <a:off x="1513078" y="2837255"/>
          <a:ext cx="1226343" cy="122634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4</a:t>
          </a:r>
        </a:p>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Best</a:t>
          </a:r>
          <a:r>
            <a:rPr lang="en-GB" sz="1300" kern="1200" dirty="0"/>
            <a:t> </a:t>
          </a:r>
          <a:r>
            <a:rPr lang="en-GB" sz="1300" kern="1200" dirty="0">
              <a:latin typeface="Arial" panose="020B0604020202020204" pitchFamily="34" charset="0"/>
              <a:cs typeface="Arial" panose="020B0604020202020204" pitchFamily="34" charset="0"/>
            </a:rPr>
            <a:t>interests</a:t>
          </a:r>
        </a:p>
      </dsp:txBody>
      <dsp:txXfrm>
        <a:off x="1692672" y="3016849"/>
        <a:ext cx="867155" cy="867155"/>
      </dsp:txXfrm>
    </dsp:sp>
    <dsp:sp modelId="{705972F5-043A-46B4-B1A1-B0B54C1696FF}">
      <dsp:nvSpPr>
        <dsp:cNvPr id="0" name=""/>
        <dsp:cNvSpPr/>
      </dsp:nvSpPr>
      <dsp:spPr>
        <a:xfrm rot="15049502">
          <a:off x="1662428" y="2381006"/>
          <a:ext cx="327795" cy="41389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1727747" y="2510225"/>
        <a:ext cx="229457" cy="248335"/>
      </dsp:txXfrm>
    </dsp:sp>
    <dsp:sp modelId="{41384B67-E7F4-4429-AD1C-E5A586C49EEF}">
      <dsp:nvSpPr>
        <dsp:cNvPr id="0" name=""/>
        <dsp:cNvSpPr/>
      </dsp:nvSpPr>
      <dsp:spPr>
        <a:xfrm>
          <a:off x="907137" y="1094779"/>
          <a:ext cx="1226343" cy="122634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buNone/>
          </a:pPr>
          <a:r>
            <a:rPr lang="en-GB" sz="1300" kern="1200" dirty="0"/>
            <a:t>5</a:t>
          </a:r>
        </a:p>
        <a:p>
          <a:pPr marL="0" marR="0" lvl="0" indent="0" algn="ctr" defTabSz="914400" eaLnBrk="1" fontAlgn="auto" latinLnBrk="0" hangingPunct="1">
            <a:lnSpc>
              <a:spcPct val="100000"/>
            </a:lnSpc>
            <a:spcBef>
              <a:spcPct val="0"/>
            </a:spcBef>
            <a:spcAft>
              <a:spcPts val="0"/>
            </a:spcAft>
            <a:buClrTx/>
            <a:buSzTx/>
            <a:buFontTx/>
            <a:buNone/>
            <a:tabLst/>
            <a:defRPr/>
          </a:pPr>
          <a:r>
            <a:rPr lang="en-GB" sz="1300" kern="1200" dirty="0">
              <a:latin typeface="Arial" panose="020B0604020202020204" pitchFamily="34" charset="0"/>
              <a:cs typeface="Arial" panose="020B0604020202020204" pitchFamily="34" charset="0"/>
            </a:rPr>
            <a:t>Less </a:t>
          </a:r>
        </a:p>
        <a:p>
          <a:pPr lvl="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restrictive</a:t>
          </a:r>
        </a:p>
      </dsp:txBody>
      <dsp:txXfrm>
        <a:off x="1086731" y="1274373"/>
        <a:ext cx="867155" cy="867155"/>
      </dsp:txXfrm>
    </dsp:sp>
    <dsp:sp modelId="{E986D33E-9255-407A-B082-413B4620A54B}">
      <dsp:nvSpPr>
        <dsp:cNvPr id="0" name=""/>
        <dsp:cNvSpPr/>
      </dsp:nvSpPr>
      <dsp:spPr>
        <a:xfrm rot="19463019">
          <a:off x="2103178" y="959519"/>
          <a:ext cx="346029" cy="41389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112888" y="1072524"/>
        <a:ext cx="242220" cy="2483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D44DF-D424-493A-B4EF-28C2506E52B7}">
      <dsp:nvSpPr>
        <dsp:cNvPr id="0" name=""/>
        <dsp:cNvSpPr/>
      </dsp:nvSpPr>
      <dsp:spPr>
        <a:xfrm>
          <a:off x="1013776" y="865382"/>
          <a:ext cx="6784502" cy="3506189"/>
        </a:xfrm>
        <a:prstGeom prst="rect">
          <a:avLst/>
        </a:prstGeom>
        <a:solidFill>
          <a:schemeClr val="accent3">
            <a:tint val="50000"/>
            <a:hueOff val="0"/>
            <a:satOff val="0"/>
            <a:lumOff val="0"/>
            <a:alphaOff val="0"/>
          </a:schemeClr>
        </a:solidFill>
        <a:ln>
          <a:noFill/>
        </a:ln>
        <a:effectLst/>
        <a:sp3d z="-2118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ECA0439C-66D4-4697-BCA7-5045346F87B3}">
      <dsp:nvSpPr>
        <dsp:cNvPr id="0" name=""/>
        <dsp:cNvSpPr/>
      </dsp:nvSpPr>
      <dsp:spPr>
        <a:xfrm>
          <a:off x="904600" y="1547340"/>
          <a:ext cx="3150504" cy="2999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5" tIns="74295" rIns="74295" bIns="74295" numCol="1" spcCol="1270" anchor="t" anchorCtr="0">
          <a:noAutofit/>
        </a:bodyPr>
        <a:lstStyle/>
        <a:p>
          <a:pPr marL="0" lvl="0" indent="0" algn="l" defTabSz="1733550">
            <a:lnSpc>
              <a:spcPct val="90000"/>
            </a:lnSpc>
            <a:spcBef>
              <a:spcPct val="0"/>
            </a:spcBef>
            <a:spcAft>
              <a:spcPct val="35000"/>
            </a:spcAft>
            <a:buNone/>
          </a:pPr>
          <a:r>
            <a:rPr lang="en-GB" sz="3900" kern="1200" dirty="0">
              <a:latin typeface="Arial" panose="020B0604020202020204" pitchFamily="34" charset="0"/>
              <a:cs typeface="Arial" panose="020B0604020202020204" pitchFamily="34" charset="0"/>
            </a:rPr>
            <a:t>The greater the incidence of restrictions and restraints</a:t>
          </a:r>
        </a:p>
      </dsp:txBody>
      <dsp:txXfrm>
        <a:off x="904600" y="1547340"/>
        <a:ext cx="3150504" cy="2999502"/>
      </dsp:txXfrm>
    </dsp:sp>
    <dsp:sp modelId="{AEBB8CB5-EB30-42C5-9F75-4B09F649CFAE}">
      <dsp:nvSpPr>
        <dsp:cNvPr id="0" name=""/>
        <dsp:cNvSpPr/>
      </dsp:nvSpPr>
      <dsp:spPr>
        <a:xfrm>
          <a:off x="4125289" y="1547340"/>
          <a:ext cx="3150504" cy="2999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5" tIns="74295" rIns="74295" bIns="74295" numCol="1" spcCol="1270" anchor="t" anchorCtr="0">
          <a:noAutofit/>
        </a:bodyPr>
        <a:lstStyle/>
        <a:p>
          <a:pPr marL="0" lvl="0" indent="0" algn="l" defTabSz="1733550">
            <a:lnSpc>
              <a:spcPct val="90000"/>
            </a:lnSpc>
            <a:spcBef>
              <a:spcPct val="0"/>
            </a:spcBef>
            <a:spcAft>
              <a:spcPct val="35000"/>
            </a:spcAft>
            <a:buNone/>
          </a:pPr>
          <a:r>
            <a:rPr lang="en-GB" sz="3900" kern="1200" dirty="0">
              <a:latin typeface="Arial" panose="020B0604020202020204" pitchFamily="34" charset="0"/>
              <a:cs typeface="Arial" panose="020B0604020202020204" pitchFamily="34" charset="0"/>
            </a:rPr>
            <a:t>The greater the erosion of autonomy for the service user</a:t>
          </a:r>
        </a:p>
      </dsp:txBody>
      <dsp:txXfrm>
        <a:off x="4125289" y="1547340"/>
        <a:ext cx="3150504" cy="2999502"/>
      </dsp:txXfrm>
    </dsp:sp>
    <dsp:sp modelId="{C8827CFE-D2F9-483A-9C76-12BF54BCEAC6}">
      <dsp:nvSpPr>
        <dsp:cNvPr id="0" name=""/>
        <dsp:cNvSpPr/>
      </dsp:nvSpPr>
      <dsp:spPr>
        <a:xfrm>
          <a:off x="0" y="435621"/>
          <a:ext cx="1325707" cy="1325707"/>
        </a:xfrm>
        <a:prstGeom prst="plus">
          <a:avLst>
            <a:gd name="adj" fmla="val 32810"/>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62578B4A-2BCE-44BC-BA83-25894780689E}">
      <dsp:nvSpPr>
        <dsp:cNvPr id="0" name=""/>
        <dsp:cNvSpPr/>
      </dsp:nvSpPr>
      <dsp:spPr>
        <a:xfrm>
          <a:off x="6550554" y="912378"/>
          <a:ext cx="1247724" cy="427584"/>
        </a:xfrm>
        <a:prstGeom prst="rect">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8019D91C-C619-4155-91A5-62E8C2E0F8AE}">
      <dsp:nvSpPr>
        <dsp:cNvPr id="0" name=""/>
        <dsp:cNvSpPr/>
      </dsp:nvSpPr>
      <dsp:spPr>
        <a:xfrm>
          <a:off x="4094096" y="1553754"/>
          <a:ext cx="779" cy="2864813"/>
        </a:xfrm>
        <a:prstGeom prst="line">
          <a:avLst/>
        </a:prstGeom>
        <a:noFill/>
        <a:ln w="12700" cap="flat" cmpd="sng" algn="ctr">
          <a:solidFill>
            <a:schemeClr val="accent3">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DF1E4E-3619-4A8C-9F94-34A6BADEAB16}" type="datetimeFigureOut">
              <a:rPr lang="en-GB" smtClean="0"/>
              <a:t>23/01/2018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C8975F-1E05-4F78-A51A-1A9D6F3B813A}" type="slidenum">
              <a:rPr lang="en-GB" smtClean="0"/>
              <a:t>‹#›</a:t>
            </a:fld>
            <a:endParaRPr lang="en-GB"/>
          </a:p>
        </p:txBody>
      </p:sp>
    </p:spTree>
    <p:extLst>
      <p:ext uri="{BB962C8B-B14F-4D97-AF65-F5344CB8AC3E}">
        <p14:creationId xmlns:p14="http://schemas.microsoft.com/office/powerpoint/2010/main" val="3031240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A4829-89B2-4AA8-A4CE-5E0CAAC21F0C}" type="datetimeFigureOut">
              <a:rPr lang="en-GB" smtClean="0"/>
              <a:t>23/01/2018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3BC39-70A8-42F1-A707-6B37BA8F31B6}" type="slidenum">
              <a:rPr lang="en-GB" smtClean="0"/>
              <a:t>‹#›</a:t>
            </a:fld>
            <a:endParaRPr lang="en-GB"/>
          </a:p>
        </p:txBody>
      </p:sp>
    </p:spTree>
    <p:extLst>
      <p:ext uri="{BB962C8B-B14F-4D97-AF65-F5344CB8AC3E}">
        <p14:creationId xmlns:p14="http://schemas.microsoft.com/office/powerpoint/2010/main" val="136073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7BF915-E5EA-4D87-A336-A16D9EFE34A0}" type="slidenum">
              <a:rPr lang="en-GB" altLang="en-US" smtClean="0">
                <a:solidFill>
                  <a:srgbClr val="00204E"/>
                </a:solidFill>
              </a:rPr>
              <a:pPr>
                <a:spcBef>
                  <a:spcPct val="0"/>
                </a:spcBef>
              </a:pPr>
              <a:t>1</a:t>
            </a:fld>
            <a:endParaRPr lang="en-GB" altLang="en-US">
              <a:solidFill>
                <a:srgbClr val="00204E"/>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a:latin typeface="Arial" panose="020B0604020202020204" pitchFamily="34" charset="0"/>
              </a:rPr>
              <a:t>Flip Chart</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Principles MCA</a:t>
            </a:r>
          </a:p>
          <a:p>
            <a:pPr eaLnBrk="1" hangingPunct="1"/>
            <a:endParaRPr lang="en-GB"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4166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C07BD8-F784-4A7B-88F1-12733A09D6E0}" type="slidenum">
              <a:rPr lang="en-GB" altLang="en-US" smtClean="0">
                <a:solidFill>
                  <a:srgbClr val="00204E"/>
                </a:solidFill>
              </a:rPr>
              <a:pPr>
                <a:spcBef>
                  <a:spcPct val="0"/>
                </a:spcBef>
              </a:pPr>
              <a:t>10</a:t>
            </a:fld>
            <a:endParaRPr lang="en-GB" altLang="en-US">
              <a:solidFill>
                <a:srgbClr val="00204E"/>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GB" altLang="en-US" sz="1400" b="1">
                <a:solidFill>
                  <a:srgbClr val="FF0000"/>
                </a:solidFill>
                <a:latin typeface="Arial" panose="020B0604020202020204" pitchFamily="34" charset="0"/>
              </a:rPr>
              <a:t>SHOW BOOKLET</a:t>
            </a:r>
          </a:p>
          <a:p>
            <a:pPr eaLnBrk="1" hangingPunct="1"/>
            <a:endParaRPr lang="en-GB" altLang="en-US" sz="1400" b="1">
              <a:latin typeface="Arial" panose="020B0604020202020204" pitchFamily="34" charset="0"/>
            </a:endParaRPr>
          </a:p>
          <a:p>
            <a:pPr eaLnBrk="1" hangingPunct="1"/>
            <a:r>
              <a:rPr lang="en-GB" altLang="en-US" sz="1400">
                <a:latin typeface="Arial" panose="020B0604020202020204" pitchFamily="34" charset="0"/>
              </a:rPr>
              <a:t>It is important that anyone working in a professional role, anyone with legal authority to make decisions on behalf of a person lacking capacity and anyone paid for supporting someone who lacks capacity has a copy of the Code of Practice in their work place.</a:t>
            </a:r>
          </a:p>
          <a:p>
            <a:pPr eaLnBrk="1" hangingPunct="1"/>
            <a:endParaRPr lang="en-GB" altLang="en-US" sz="1400">
              <a:latin typeface="Arial" panose="020B0604020202020204" pitchFamily="34" charset="0"/>
            </a:endParaRPr>
          </a:p>
          <a:p>
            <a:pPr eaLnBrk="1" hangingPunct="1"/>
            <a:r>
              <a:rPr lang="en-GB" altLang="en-US" sz="1400">
                <a:latin typeface="Arial" panose="020B0604020202020204" pitchFamily="34" charset="0"/>
              </a:rPr>
              <a:t>It is important to look through this and highlight the key areas that affect the type of work you undertake, so they can be easily accessible if you ever have any queries.</a:t>
            </a:r>
          </a:p>
          <a:p>
            <a:pPr eaLnBrk="1" hangingPunct="1"/>
            <a:endParaRPr lang="en-GB" altLang="en-US" sz="1400">
              <a:latin typeface="Arial" panose="020B0604020202020204" pitchFamily="34" charset="0"/>
            </a:endParaRPr>
          </a:p>
          <a:p>
            <a:pPr eaLnBrk="1" hangingPunct="1"/>
            <a:r>
              <a:rPr lang="en-GB" altLang="en-US" sz="1400">
                <a:latin typeface="Arial" panose="020B0604020202020204" pitchFamily="34" charset="0"/>
              </a:rPr>
              <a:t>Link on our website</a:t>
            </a:r>
          </a:p>
          <a:p>
            <a:pPr eaLnBrk="1" hangingPunct="1"/>
            <a:endParaRPr lang="en-GB" altLang="en-US" sz="1400">
              <a:latin typeface="Arial" panose="020B0604020202020204" pitchFamily="34" charset="0"/>
            </a:endParaRPr>
          </a:p>
          <a:p>
            <a:pPr eaLnBrk="1" hangingPunct="1"/>
            <a:r>
              <a:rPr lang="en-GB" altLang="en-US" sz="1400">
                <a:latin typeface="Arial" panose="020B0604020202020204" pitchFamily="34" charset="0"/>
              </a:rPr>
              <a:t>A good suggestion would be to colour code and label the key pages, so people can access them when necessary. </a:t>
            </a:r>
          </a:p>
          <a:p>
            <a:pPr eaLnBrk="1" hangingPunct="1"/>
            <a:endParaRPr lang="en-GB" altLang="en-US" sz="1400">
              <a:latin typeface="Arial" panose="020B0604020202020204" pitchFamily="34" charset="0"/>
            </a:endParaRPr>
          </a:p>
          <a:p>
            <a:pPr eaLnBrk="1" hangingPunct="1"/>
            <a:endParaRPr lang="en-GB" altLang="en-US" sz="1400">
              <a:solidFill>
                <a:srgbClr val="FF0000"/>
              </a:solidFill>
              <a:latin typeface="Arial" panose="020B0604020202020204" pitchFamily="34" charset="0"/>
            </a:endParaRPr>
          </a:p>
          <a:p>
            <a:pPr eaLnBrk="1" hangingPunct="1"/>
            <a:endParaRPr lang="en-GB" altLang="en-US" sz="1000">
              <a:latin typeface="Arial" panose="020B0604020202020204" pitchFamily="34" charset="0"/>
            </a:endParaRPr>
          </a:p>
          <a:p>
            <a:pPr eaLnBrk="1" hangingPunct="1"/>
            <a:endParaRPr lang="en-US" altLang="en-US" sz="1000">
              <a:latin typeface="Arial" panose="020B0604020202020204" pitchFamily="34" charset="0"/>
            </a:endParaRPr>
          </a:p>
        </p:txBody>
      </p:sp>
    </p:spTree>
    <p:extLst>
      <p:ext uri="{BB962C8B-B14F-4D97-AF65-F5344CB8AC3E}">
        <p14:creationId xmlns:p14="http://schemas.microsoft.com/office/powerpoint/2010/main" val="3175702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28676"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289FA1A8-20B9-4966-AA59-B450C197D640}" type="slidenum">
              <a:rPr lang="en-GB" altLang="en-US" sz="1200" smtClean="0"/>
              <a:pPr/>
              <a:t>11</a:t>
            </a:fld>
            <a:endParaRPr lang="en-GB" altLang="en-US" sz="1200"/>
          </a:p>
        </p:txBody>
      </p:sp>
    </p:spTree>
    <p:extLst>
      <p:ext uri="{BB962C8B-B14F-4D97-AF65-F5344CB8AC3E}">
        <p14:creationId xmlns:p14="http://schemas.microsoft.com/office/powerpoint/2010/main" val="2250657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A4833A-E619-4CBE-9580-6A8A16B65721}" type="slidenum">
              <a:rPr lang="en-GB" altLang="en-US" smtClean="0">
                <a:solidFill>
                  <a:srgbClr val="00204E"/>
                </a:solidFill>
              </a:rPr>
              <a:pPr>
                <a:spcBef>
                  <a:spcPct val="0"/>
                </a:spcBef>
              </a:pPr>
              <a:t>12</a:t>
            </a:fld>
            <a:endParaRPr lang="en-GB" altLang="en-US">
              <a:solidFill>
                <a:srgbClr val="00204E"/>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71596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6CCC20-94DB-4B1A-874B-5189D8ACADAF}" type="slidenum">
              <a:rPr lang="en-GB" altLang="en-US" smtClean="0">
                <a:solidFill>
                  <a:srgbClr val="00204E"/>
                </a:solidFill>
              </a:rPr>
              <a:pPr>
                <a:spcBef>
                  <a:spcPct val="0"/>
                </a:spcBef>
              </a:pPr>
              <a:t>14</a:t>
            </a:fld>
            <a:endParaRPr lang="en-GB" altLang="en-US">
              <a:solidFill>
                <a:srgbClr val="00204E"/>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GB" altLang="en-US" sz="1600" b="1">
                <a:solidFill>
                  <a:srgbClr val="FF0000"/>
                </a:solidFill>
                <a:latin typeface="Arial" panose="020B0604020202020204" pitchFamily="34" charset="0"/>
              </a:rPr>
              <a:t>Read Slide</a:t>
            </a:r>
          </a:p>
          <a:p>
            <a:pPr eaLnBrk="1" hangingPunct="1"/>
            <a:endParaRPr lang="en-GB" altLang="en-US" sz="1600" b="1">
              <a:solidFill>
                <a:srgbClr val="FF0000"/>
              </a:solidFill>
              <a:latin typeface="Arial" panose="020B0604020202020204" pitchFamily="34" charset="0"/>
            </a:endParaRPr>
          </a:p>
          <a:p>
            <a:pPr eaLnBrk="1" hangingPunct="1"/>
            <a:r>
              <a:rPr lang="en-GB" altLang="en-US" sz="1600">
                <a:latin typeface="Arial" panose="020B0604020202020204" pitchFamily="34" charset="0"/>
              </a:rPr>
              <a:t>Norwich Hospital Example drinking De-Icer</a:t>
            </a:r>
          </a:p>
          <a:p>
            <a:pPr eaLnBrk="1" hangingPunct="1"/>
            <a:endParaRPr lang="en-GB" altLang="en-US" sz="1600">
              <a:latin typeface="Arial" panose="020B0604020202020204" pitchFamily="34" charset="0"/>
            </a:endParaRPr>
          </a:p>
          <a:p>
            <a:pPr eaLnBrk="1" hangingPunct="1"/>
            <a:r>
              <a:rPr lang="en-GB" altLang="en-US" sz="1600">
                <a:latin typeface="Arial" panose="020B0604020202020204" pitchFamily="34" charset="0"/>
              </a:rPr>
              <a:t>Kerry Wolliton</a:t>
            </a:r>
            <a:endParaRPr lang="en-US" altLang="en-US" sz="1600">
              <a:latin typeface="Arial" panose="020B0604020202020204" pitchFamily="34" charset="0"/>
            </a:endParaRPr>
          </a:p>
        </p:txBody>
      </p:sp>
    </p:spTree>
    <p:extLst>
      <p:ext uri="{BB962C8B-B14F-4D97-AF65-F5344CB8AC3E}">
        <p14:creationId xmlns:p14="http://schemas.microsoft.com/office/powerpoint/2010/main" val="157574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5844"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E9B31C03-DEA7-48E6-9D61-006696CA9E49}" type="slidenum">
              <a:rPr lang="en-GB" altLang="en-US" sz="1200" smtClean="0"/>
              <a:pPr/>
              <a:t>15</a:t>
            </a:fld>
            <a:endParaRPr lang="en-GB" altLang="en-US" sz="1200"/>
          </a:p>
        </p:txBody>
      </p:sp>
    </p:spTree>
    <p:extLst>
      <p:ext uri="{BB962C8B-B14F-4D97-AF65-F5344CB8AC3E}">
        <p14:creationId xmlns:p14="http://schemas.microsoft.com/office/powerpoint/2010/main" val="2647291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01B7E5-BB54-451B-8DD7-2C8A40C9C338}" type="slidenum">
              <a:rPr lang="en-GB" altLang="en-US" smtClean="0">
                <a:solidFill>
                  <a:srgbClr val="00204E"/>
                </a:solidFill>
              </a:rPr>
              <a:pPr>
                <a:spcBef>
                  <a:spcPct val="0"/>
                </a:spcBef>
              </a:pPr>
              <a:t>16</a:t>
            </a:fld>
            <a:endParaRPr lang="en-GB" altLang="en-US">
              <a:solidFill>
                <a:srgbClr val="00204E"/>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0" y="4710113"/>
            <a:ext cx="6669088" cy="5162550"/>
          </a:xfrm>
          <a:noFill/>
        </p:spPr>
        <p:txBody>
          <a:bodyPr/>
          <a:lstStyle/>
          <a:p>
            <a:pPr eaLnBrk="1" hangingPunct="1"/>
            <a:r>
              <a:rPr lang="en-GB" altLang="en-US" sz="1600" b="1">
                <a:latin typeface="Arial" panose="020B0604020202020204" pitchFamily="34" charset="0"/>
              </a:rPr>
              <a:t>Principle 2: “A person is not to be treated as unable to make a decision unless all practicable steps to help her/him to do so have been taken without success”</a:t>
            </a:r>
          </a:p>
          <a:p>
            <a:pPr eaLnBrk="1" hangingPunct="1"/>
            <a:r>
              <a:rPr lang="en-GB" altLang="en-US" sz="1600" b="1">
                <a:latin typeface="Arial" panose="020B0604020202020204" pitchFamily="34" charset="0"/>
              </a:rPr>
              <a:t>This emphasises the need to do everything that your position allows to support someone to make a decision. </a:t>
            </a:r>
          </a:p>
          <a:p>
            <a:pPr eaLnBrk="1" hangingPunct="1"/>
            <a:endParaRPr lang="en-GB" altLang="en-US" sz="1600" b="1">
              <a:latin typeface="Arial" panose="020B0604020202020204" pitchFamily="34" charset="0"/>
            </a:endParaRPr>
          </a:p>
          <a:p>
            <a:pPr eaLnBrk="1" hangingPunct="1"/>
            <a:r>
              <a:rPr lang="en-GB" altLang="en-US" sz="1600" b="1">
                <a:latin typeface="Arial" panose="020B0604020202020204" pitchFamily="34" charset="0"/>
              </a:rPr>
              <a:t>Care Plans</a:t>
            </a:r>
          </a:p>
          <a:p>
            <a:pPr eaLnBrk="1" hangingPunct="1"/>
            <a:r>
              <a:rPr lang="en-GB" altLang="en-US" sz="1600" b="1">
                <a:latin typeface="Arial" panose="020B0604020202020204" pitchFamily="34" charset="0"/>
              </a:rPr>
              <a:t>Support Plans</a:t>
            </a:r>
          </a:p>
          <a:p>
            <a:pPr eaLnBrk="1" hangingPunct="1"/>
            <a:r>
              <a:rPr lang="en-GB" altLang="en-US" sz="1600" b="1">
                <a:latin typeface="Arial" panose="020B0604020202020204" pitchFamily="34" charset="0"/>
              </a:rPr>
              <a:t>Communication Aides </a:t>
            </a:r>
          </a:p>
          <a:p>
            <a:pPr eaLnBrk="1" hangingPunct="1"/>
            <a:r>
              <a:rPr lang="en-GB" altLang="en-US" sz="1600" b="1">
                <a:latin typeface="Arial" panose="020B0604020202020204" pitchFamily="34" charset="0"/>
              </a:rPr>
              <a:t>Family &amp; Friends of person</a:t>
            </a:r>
          </a:p>
          <a:p>
            <a:pPr eaLnBrk="1" hangingPunct="1"/>
            <a:r>
              <a:rPr lang="en-GB" altLang="en-US" sz="1600" b="1">
                <a:latin typeface="Arial" panose="020B0604020202020204" pitchFamily="34" charset="0"/>
              </a:rPr>
              <a:t>Advocates</a:t>
            </a:r>
          </a:p>
          <a:p>
            <a:pPr eaLnBrk="1" hangingPunct="1"/>
            <a:r>
              <a:rPr lang="en-GB" altLang="en-US" sz="1600" b="1">
                <a:latin typeface="Arial" panose="020B0604020202020204" pitchFamily="34" charset="0"/>
              </a:rPr>
              <a:t>Working as team having a co-herent approach</a:t>
            </a:r>
          </a:p>
        </p:txBody>
      </p:sp>
    </p:spTree>
    <p:extLst>
      <p:ext uri="{BB962C8B-B14F-4D97-AF65-F5344CB8AC3E}">
        <p14:creationId xmlns:p14="http://schemas.microsoft.com/office/powerpoint/2010/main" val="770935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C9AE89-D889-4473-93AF-36E4331D2B52}" type="slidenum">
              <a:rPr lang="en-GB" altLang="en-US" smtClean="0">
                <a:solidFill>
                  <a:srgbClr val="00204E"/>
                </a:solidFill>
              </a:rPr>
              <a:pPr>
                <a:spcBef>
                  <a:spcPct val="0"/>
                </a:spcBef>
              </a:pPr>
              <a:t>17</a:t>
            </a:fld>
            <a:endParaRPr lang="en-GB" altLang="en-US">
              <a:solidFill>
                <a:srgbClr val="00204E"/>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60302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FB3DE6-D9CE-47A1-AEF8-368EB7F10DEF}" type="slidenum">
              <a:rPr lang="en-GB" altLang="en-US" smtClean="0">
                <a:solidFill>
                  <a:srgbClr val="00204E"/>
                </a:solidFill>
              </a:rPr>
              <a:pPr>
                <a:spcBef>
                  <a:spcPct val="0"/>
                </a:spcBef>
              </a:pPr>
              <a:t>18</a:t>
            </a:fld>
            <a:endParaRPr lang="en-GB" altLang="en-US">
              <a:solidFill>
                <a:srgbClr val="00204E"/>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GB" altLang="en-US">
                <a:latin typeface="Arial" panose="020B0604020202020204" pitchFamily="34" charset="0"/>
              </a:rPr>
              <a:t>Follow Principles 1&amp;2. </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Tell Me why</a:t>
            </a:r>
          </a:p>
          <a:p>
            <a:pPr eaLnBrk="1" hangingPunct="1"/>
            <a:r>
              <a:rPr lang="en-GB" altLang="en-US">
                <a:latin typeface="Arial" panose="020B0604020202020204" pitchFamily="34" charset="0"/>
              </a:rPr>
              <a:t>Explain to me what</a:t>
            </a:r>
          </a:p>
          <a:p>
            <a:pPr eaLnBrk="1" hangingPunct="1"/>
            <a:r>
              <a:rPr lang="en-GB" altLang="en-US">
                <a:latin typeface="Arial" panose="020B0604020202020204" pitchFamily="34" charset="0"/>
              </a:rPr>
              <a:t>Describe to me how</a:t>
            </a:r>
            <a:endParaRPr lang="en-US" altLang="en-US">
              <a:latin typeface="Arial" panose="020B0604020202020204" pitchFamily="34" charset="0"/>
            </a:endParaRPr>
          </a:p>
        </p:txBody>
      </p:sp>
    </p:spTree>
    <p:extLst>
      <p:ext uri="{BB962C8B-B14F-4D97-AF65-F5344CB8AC3E}">
        <p14:creationId xmlns:p14="http://schemas.microsoft.com/office/powerpoint/2010/main" val="2651306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4036"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420DDCF0-6883-44A7-B7DE-E65B29681924}" type="slidenum">
              <a:rPr lang="en-GB" altLang="en-US" sz="1200" smtClean="0"/>
              <a:pPr/>
              <a:t>19</a:t>
            </a:fld>
            <a:endParaRPr lang="en-GB" altLang="en-US" sz="1200"/>
          </a:p>
        </p:txBody>
      </p:sp>
    </p:spTree>
    <p:extLst>
      <p:ext uri="{BB962C8B-B14F-4D97-AF65-F5344CB8AC3E}">
        <p14:creationId xmlns:p14="http://schemas.microsoft.com/office/powerpoint/2010/main" val="20118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6084"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C127CF8A-2CFF-453C-9937-16F58E5D5C57}" type="slidenum">
              <a:rPr lang="en-GB" altLang="en-US" sz="1200" smtClean="0"/>
              <a:pPr/>
              <a:t>20</a:t>
            </a:fld>
            <a:endParaRPr lang="en-GB" altLang="en-US" sz="1200"/>
          </a:p>
        </p:txBody>
      </p:sp>
    </p:spTree>
    <p:extLst>
      <p:ext uri="{BB962C8B-B14F-4D97-AF65-F5344CB8AC3E}">
        <p14:creationId xmlns:p14="http://schemas.microsoft.com/office/powerpoint/2010/main" val="289864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6DC2E5-9A61-4CEE-A92C-527D61E20ED3}" type="slidenum">
              <a:rPr lang="en-GB" altLang="en-US" smtClean="0">
                <a:solidFill>
                  <a:srgbClr val="00204E"/>
                </a:solidFill>
              </a:rPr>
              <a:pPr>
                <a:spcBef>
                  <a:spcPct val="0"/>
                </a:spcBef>
              </a:pPr>
              <a:t>2</a:t>
            </a:fld>
            <a:endParaRPr lang="en-GB" altLang="en-US">
              <a:solidFill>
                <a:srgbClr val="00204E"/>
              </a:solidFill>
            </a:endParaRPr>
          </a:p>
        </p:txBody>
      </p:sp>
      <p:sp>
        <p:nvSpPr>
          <p:cNvPr id="10243" name="Rectangle 2"/>
          <p:cNvSpPr>
            <a:spLocks noGrp="1" noRot="1" noChangeAspect="1" noChangeArrowheads="1" noTextEdit="1"/>
          </p:cNvSpPr>
          <p:nvPr>
            <p:ph type="sldImg"/>
          </p:nvPr>
        </p:nvSpPr>
        <p:spPr>
          <a:xfrm>
            <a:off x="44450" y="739775"/>
            <a:ext cx="6581775" cy="3703638"/>
          </a:xfrm>
          <a:ln/>
        </p:spPr>
      </p:sp>
      <p:sp>
        <p:nvSpPr>
          <p:cNvPr id="10244" name="Rectangle 3"/>
          <p:cNvSpPr>
            <a:spLocks noGrp="1" noChangeArrowheads="1"/>
          </p:cNvSpPr>
          <p:nvPr>
            <p:ph type="body" idx="1"/>
          </p:nvPr>
        </p:nvSpPr>
        <p:spPr>
          <a:xfrm>
            <a:off x="665163" y="4691063"/>
            <a:ext cx="5338762" cy="5181600"/>
          </a:xfrm>
          <a:noFill/>
        </p:spPr>
        <p:txBody>
          <a:bodyPr lIns="87012" tIns="43506" rIns="87012" bIns="43506"/>
          <a:lstStyle/>
          <a:p>
            <a:pPr eaLnBrk="1" hangingPunct="1"/>
            <a:endParaRPr lang="en-US" altLang="en-US" b="1">
              <a:solidFill>
                <a:srgbClr val="FF3300"/>
              </a:solidFill>
              <a:latin typeface="Arial" panose="020B0604020202020204" pitchFamily="34" charset="0"/>
            </a:endParaRPr>
          </a:p>
        </p:txBody>
      </p:sp>
    </p:spTree>
    <p:extLst>
      <p:ext uri="{BB962C8B-B14F-4D97-AF65-F5344CB8AC3E}">
        <p14:creationId xmlns:p14="http://schemas.microsoft.com/office/powerpoint/2010/main" val="3167544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F55202-C382-4DA6-A188-4B4EB5DBD35A}" type="slidenum">
              <a:rPr lang="en-GB" altLang="en-US" smtClean="0">
                <a:solidFill>
                  <a:srgbClr val="00204E"/>
                </a:solidFill>
              </a:rPr>
              <a:pPr>
                <a:spcBef>
                  <a:spcPct val="0"/>
                </a:spcBef>
              </a:pPr>
              <a:t>21</a:t>
            </a:fld>
            <a:endParaRPr lang="en-GB" altLang="en-US">
              <a:solidFill>
                <a:srgbClr val="00204E"/>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GB" altLang="en-US">
                <a:latin typeface="Arial" panose="020B0604020202020204" pitchFamily="34" charset="0"/>
              </a:rPr>
              <a:t>A best interest decision can only be achieved by knowing the person your making the decision for.</a:t>
            </a:r>
            <a:endParaRPr lang="en-US" altLang="en-US">
              <a:latin typeface="Arial" panose="020B0604020202020204" pitchFamily="34" charset="0"/>
            </a:endParaRPr>
          </a:p>
        </p:txBody>
      </p:sp>
    </p:spTree>
    <p:extLst>
      <p:ext uri="{BB962C8B-B14F-4D97-AF65-F5344CB8AC3E}">
        <p14:creationId xmlns:p14="http://schemas.microsoft.com/office/powerpoint/2010/main" val="3599683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174575-A883-4EE9-A558-C08B20D6DFDA}" type="slidenum">
              <a:rPr lang="en-GB" altLang="en-US" smtClean="0">
                <a:solidFill>
                  <a:srgbClr val="00204E"/>
                </a:solidFill>
              </a:rPr>
              <a:pPr>
                <a:spcBef>
                  <a:spcPct val="0"/>
                </a:spcBef>
              </a:pPr>
              <a:t>22</a:t>
            </a:fld>
            <a:endParaRPr lang="en-GB" altLang="en-US">
              <a:solidFill>
                <a:srgbClr val="00204E"/>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99436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449E9F-1D32-4053-8658-061F75683242}" type="slidenum">
              <a:rPr lang="en-GB" altLang="en-US" smtClean="0">
                <a:solidFill>
                  <a:srgbClr val="00204E"/>
                </a:solidFill>
              </a:rPr>
              <a:pPr>
                <a:spcBef>
                  <a:spcPct val="0"/>
                </a:spcBef>
              </a:pPr>
              <a:t>23</a:t>
            </a:fld>
            <a:endParaRPr lang="en-GB" altLang="en-US">
              <a:solidFill>
                <a:srgbClr val="00204E"/>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79917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7ABA33-950D-48D1-832D-870439F2887C}" type="slidenum">
              <a:rPr lang="en-GB" altLang="en-US" smtClean="0">
                <a:solidFill>
                  <a:srgbClr val="00204E"/>
                </a:solidFill>
              </a:rPr>
              <a:pPr>
                <a:spcBef>
                  <a:spcPct val="0"/>
                </a:spcBef>
              </a:pPr>
              <a:t>24</a:t>
            </a:fld>
            <a:endParaRPr lang="en-GB" altLang="en-US">
              <a:solidFill>
                <a:srgbClr val="00204E"/>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91465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C589FD-7151-4E00-93CA-0A38E6F6EAD2}" type="slidenum">
              <a:rPr lang="en-GB" altLang="en-US" smtClean="0">
                <a:solidFill>
                  <a:srgbClr val="00204E"/>
                </a:solidFill>
              </a:rPr>
              <a:pPr>
                <a:spcBef>
                  <a:spcPct val="0"/>
                </a:spcBef>
              </a:pPr>
              <a:t>25</a:t>
            </a:fld>
            <a:endParaRPr lang="en-GB" altLang="en-US">
              <a:solidFill>
                <a:srgbClr val="00204E"/>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10446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58372"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FB9B2650-77B6-4E2D-9F0B-C1B2121ABDF7}" type="slidenum">
              <a:rPr lang="en-GB" altLang="en-US" sz="1200" smtClean="0"/>
              <a:pPr/>
              <a:t>26</a:t>
            </a:fld>
            <a:endParaRPr lang="en-GB" altLang="en-US" sz="1200"/>
          </a:p>
        </p:txBody>
      </p:sp>
    </p:spTree>
    <p:extLst>
      <p:ext uri="{BB962C8B-B14F-4D97-AF65-F5344CB8AC3E}">
        <p14:creationId xmlns:p14="http://schemas.microsoft.com/office/powerpoint/2010/main" val="629528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749675" y="9342438"/>
            <a:ext cx="29083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spcBef>
                <a:spcPct val="30000"/>
              </a:spcBef>
              <a:defRPr sz="1200">
                <a:solidFill>
                  <a:schemeClr val="tx1"/>
                </a:solidFill>
                <a:latin typeface="Arial" panose="020B0604020202020204" pitchFamily="34" charset="0"/>
              </a:defRPr>
            </a:lvl1pPr>
            <a:lvl2pPr marL="735013" indent="-282575">
              <a:spcBef>
                <a:spcPct val="30000"/>
              </a:spcBef>
              <a:defRPr sz="1200">
                <a:solidFill>
                  <a:schemeClr val="tx1"/>
                </a:solidFill>
                <a:latin typeface="Arial" panose="020B0604020202020204" pitchFamily="34" charset="0"/>
              </a:defRPr>
            </a:lvl2pPr>
            <a:lvl3pPr marL="1130300" indent="-225425">
              <a:spcBef>
                <a:spcPct val="30000"/>
              </a:spcBef>
              <a:defRPr sz="1200">
                <a:solidFill>
                  <a:schemeClr val="tx1"/>
                </a:solidFill>
                <a:latin typeface="Arial" panose="020B0604020202020204" pitchFamily="34" charset="0"/>
              </a:defRPr>
            </a:lvl3pPr>
            <a:lvl4pPr marL="1582738" indent="-227013">
              <a:spcBef>
                <a:spcPct val="30000"/>
              </a:spcBef>
              <a:defRPr sz="1200">
                <a:solidFill>
                  <a:schemeClr val="tx1"/>
                </a:solidFill>
                <a:latin typeface="Arial" panose="020B0604020202020204" pitchFamily="34" charset="0"/>
              </a:defRPr>
            </a:lvl4pPr>
            <a:lvl5pPr marL="2035175" indent="-227013">
              <a:spcBef>
                <a:spcPct val="30000"/>
              </a:spcBef>
              <a:defRPr sz="1200">
                <a:solidFill>
                  <a:schemeClr val="tx1"/>
                </a:solidFill>
                <a:latin typeface="Arial" panose="020B0604020202020204" pitchFamily="34" charset="0"/>
              </a:defRPr>
            </a:lvl5pPr>
            <a:lvl6pPr marL="2492375" indent="-227013" eaLnBrk="0" fontAlgn="base" hangingPunct="0">
              <a:spcBef>
                <a:spcPct val="30000"/>
              </a:spcBef>
              <a:spcAft>
                <a:spcPct val="0"/>
              </a:spcAft>
              <a:defRPr sz="1200">
                <a:solidFill>
                  <a:schemeClr val="tx1"/>
                </a:solidFill>
                <a:latin typeface="Arial" panose="020B0604020202020204" pitchFamily="34" charset="0"/>
              </a:defRPr>
            </a:lvl6pPr>
            <a:lvl7pPr marL="2949575" indent="-227013" eaLnBrk="0" fontAlgn="base" hangingPunct="0">
              <a:spcBef>
                <a:spcPct val="30000"/>
              </a:spcBef>
              <a:spcAft>
                <a:spcPct val="0"/>
              </a:spcAft>
              <a:defRPr sz="1200">
                <a:solidFill>
                  <a:schemeClr val="tx1"/>
                </a:solidFill>
                <a:latin typeface="Arial" panose="020B0604020202020204" pitchFamily="34" charset="0"/>
              </a:defRPr>
            </a:lvl7pPr>
            <a:lvl8pPr marL="3406775" indent="-227013" eaLnBrk="0" fontAlgn="base" hangingPunct="0">
              <a:spcBef>
                <a:spcPct val="30000"/>
              </a:spcBef>
              <a:spcAft>
                <a:spcPct val="0"/>
              </a:spcAft>
              <a:defRPr sz="1200">
                <a:solidFill>
                  <a:schemeClr val="tx1"/>
                </a:solidFill>
                <a:latin typeface="Arial" panose="020B0604020202020204" pitchFamily="34" charset="0"/>
              </a:defRPr>
            </a:lvl8pPr>
            <a:lvl9pPr marL="3863975" indent="-2270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C7C18BE-2B25-45FA-B1EB-EDB4EA9C886E}" type="slidenum">
              <a:rPr lang="en-GB" altLang="en-US">
                <a:solidFill>
                  <a:srgbClr val="00204E"/>
                </a:solidFill>
                <a:cs typeface="Arial" panose="020B0604020202020204" pitchFamily="34" charset="0"/>
              </a:rPr>
              <a:pPr algn="r" eaLnBrk="1" hangingPunct="1">
                <a:spcBef>
                  <a:spcPct val="0"/>
                </a:spcBef>
              </a:pPr>
              <a:t>27</a:t>
            </a:fld>
            <a:endParaRPr lang="en-GB" altLang="en-US">
              <a:solidFill>
                <a:srgbClr val="00204E"/>
              </a:solidFill>
              <a:cs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368300" y="4864100"/>
            <a:ext cx="5338763"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600">
                <a:latin typeface="Arial" panose="020B0604020202020204" pitchFamily="34" charset="0"/>
              </a:rPr>
              <a:t>Go through process</a:t>
            </a:r>
            <a:endParaRPr lang="en-US" altLang="en-US" sz="1600">
              <a:latin typeface="Arial" panose="020B0604020202020204" pitchFamily="34" charset="0"/>
            </a:endParaRPr>
          </a:p>
        </p:txBody>
      </p:sp>
    </p:spTree>
    <p:extLst>
      <p:ext uri="{BB962C8B-B14F-4D97-AF65-F5344CB8AC3E}">
        <p14:creationId xmlns:p14="http://schemas.microsoft.com/office/powerpoint/2010/main" val="3427285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62468"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63B2EAA3-9F90-4A91-AF8F-DCDB4C140E51}" type="slidenum">
              <a:rPr lang="en-GB" altLang="en-US" sz="1200" smtClean="0"/>
              <a:pPr/>
              <a:t>28</a:t>
            </a:fld>
            <a:endParaRPr lang="en-GB" altLang="en-US" sz="1200"/>
          </a:p>
        </p:txBody>
      </p:sp>
    </p:spTree>
    <p:extLst>
      <p:ext uri="{BB962C8B-B14F-4D97-AF65-F5344CB8AC3E}">
        <p14:creationId xmlns:p14="http://schemas.microsoft.com/office/powerpoint/2010/main" val="1709950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64516"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49E6D540-4B9D-4D87-94EC-682252B446F4}" type="slidenum">
              <a:rPr lang="en-GB" altLang="en-US" sz="1200" smtClean="0"/>
              <a:pPr/>
              <a:t>29</a:t>
            </a:fld>
            <a:endParaRPr lang="en-GB" altLang="en-US" sz="1200"/>
          </a:p>
        </p:txBody>
      </p:sp>
    </p:spTree>
    <p:extLst>
      <p:ext uri="{BB962C8B-B14F-4D97-AF65-F5344CB8AC3E}">
        <p14:creationId xmlns:p14="http://schemas.microsoft.com/office/powerpoint/2010/main" val="1894721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66564"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974761C5-C5EA-487F-92B5-607152E9D8E9}" type="slidenum">
              <a:rPr lang="en-GB" altLang="en-US" sz="1200" smtClean="0"/>
              <a:pPr/>
              <a:t>30</a:t>
            </a:fld>
            <a:endParaRPr lang="en-GB" altLang="en-US" sz="1200"/>
          </a:p>
        </p:txBody>
      </p:sp>
    </p:spTree>
    <p:extLst>
      <p:ext uri="{BB962C8B-B14F-4D97-AF65-F5344CB8AC3E}">
        <p14:creationId xmlns:p14="http://schemas.microsoft.com/office/powerpoint/2010/main" val="90081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75E4E0-3300-4940-BCBA-EC7648F7549E}" type="slidenum">
              <a:rPr lang="en-GB" altLang="en-US" smtClean="0">
                <a:solidFill>
                  <a:srgbClr val="00204E"/>
                </a:solidFill>
              </a:rPr>
              <a:pPr>
                <a:spcBef>
                  <a:spcPct val="0"/>
                </a:spcBef>
              </a:pPr>
              <a:t>3</a:t>
            </a:fld>
            <a:endParaRPr lang="en-GB" altLang="en-US">
              <a:solidFill>
                <a:srgbClr val="00204E"/>
              </a:solidFill>
            </a:endParaRPr>
          </a:p>
        </p:txBody>
      </p:sp>
      <p:sp>
        <p:nvSpPr>
          <p:cNvPr id="12291" name="Rectangle 2"/>
          <p:cNvSpPr>
            <a:spLocks noGrp="1" noRot="1" noChangeAspect="1" noChangeArrowheads="1" noTextEdit="1"/>
          </p:cNvSpPr>
          <p:nvPr>
            <p:ph type="sldImg"/>
          </p:nvPr>
        </p:nvSpPr>
        <p:spPr>
          <a:xfrm>
            <a:off x="44450" y="739775"/>
            <a:ext cx="6581775" cy="3703638"/>
          </a:xfrm>
          <a:ln/>
        </p:spPr>
      </p:sp>
      <p:sp>
        <p:nvSpPr>
          <p:cNvPr id="12292" name="Rectangle 3"/>
          <p:cNvSpPr>
            <a:spLocks noGrp="1" noChangeArrowheads="1"/>
          </p:cNvSpPr>
          <p:nvPr>
            <p:ph type="body" idx="1"/>
          </p:nvPr>
        </p:nvSpPr>
        <p:spPr>
          <a:xfrm>
            <a:off x="665163" y="4691063"/>
            <a:ext cx="5338762" cy="5181600"/>
          </a:xfrm>
          <a:noFill/>
        </p:spPr>
        <p:txBody>
          <a:bodyPr lIns="87012" tIns="43506" rIns="87012" bIns="43506"/>
          <a:lstStyle/>
          <a:p>
            <a:pPr eaLnBrk="1" hangingPunct="1"/>
            <a:r>
              <a:rPr lang="en-GB" altLang="en-US" b="1">
                <a:latin typeface="Arial" panose="020B0604020202020204" pitchFamily="34" charset="0"/>
              </a:rPr>
              <a:t>Give Your Background</a:t>
            </a:r>
          </a:p>
          <a:p>
            <a:pPr eaLnBrk="1" hangingPunct="1">
              <a:buFontTx/>
              <a:buChar char="•"/>
            </a:pPr>
            <a:r>
              <a:rPr lang="en-GB" altLang="en-US">
                <a:latin typeface="Arial" panose="020B0604020202020204" pitchFamily="34" charset="0"/>
              </a:rPr>
              <a:t>Before we get started, I would like to get to know 3 things; Your Name, how long you have worked in your current job, when was the last time you had safeguarding training.</a:t>
            </a:r>
          </a:p>
          <a:p>
            <a:pPr eaLnBrk="1" hangingPunct="1"/>
            <a:endParaRPr lang="en-GB" altLang="en-US">
              <a:latin typeface="Arial" panose="020B0604020202020204" pitchFamily="34" charset="0"/>
            </a:endParaRPr>
          </a:p>
          <a:p>
            <a:pPr eaLnBrk="1" hangingPunct="1">
              <a:buFontTx/>
              <a:buChar char="•"/>
            </a:pPr>
            <a:endParaRPr lang="en-GB"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45104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68612"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0AD45B89-B729-486B-B49B-2D776C8D0EB4}" type="slidenum">
              <a:rPr lang="en-GB" altLang="en-US" sz="1200" smtClean="0"/>
              <a:pPr/>
              <a:t>31</a:t>
            </a:fld>
            <a:endParaRPr lang="en-GB" altLang="en-US" sz="1200"/>
          </a:p>
        </p:txBody>
      </p:sp>
    </p:spTree>
    <p:extLst>
      <p:ext uri="{BB962C8B-B14F-4D97-AF65-F5344CB8AC3E}">
        <p14:creationId xmlns:p14="http://schemas.microsoft.com/office/powerpoint/2010/main" val="1922014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70660"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D7564F65-E095-49CF-98BD-D866AF584F8A}" type="slidenum">
              <a:rPr lang="en-GB" altLang="en-US" sz="1200" smtClean="0"/>
              <a:pPr/>
              <a:t>32</a:t>
            </a:fld>
            <a:endParaRPr lang="en-GB" altLang="en-US" sz="1200"/>
          </a:p>
        </p:txBody>
      </p:sp>
    </p:spTree>
    <p:extLst>
      <p:ext uri="{BB962C8B-B14F-4D97-AF65-F5344CB8AC3E}">
        <p14:creationId xmlns:p14="http://schemas.microsoft.com/office/powerpoint/2010/main" val="3283823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72708"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23582617-E286-48C2-AC1D-59F1B937DD17}" type="slidenum">
              <a:rPr lang="en-GB" altLang="en-US" sz="1200" smtClean="0"/>
              <a:pPr/>
              <a:t>33</a:t>
            </a:fld>
            <a:endParaRPr lang="en-GB" altLang="en-US" sz="1200"/>
          </a:p>
        </p:txBody>
      </p:sp>
    </p:spTree>
    <p:extLst>
      <p:ext uri="{BB962C8B-B14F-4D97-AF65-F5344CB8AC3E}">
        <p14:creationId xmlns:p14="http://schemas.microsoft.com/office/powerpoint/2010/main" val="229833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B6144E-AECD-44A8-AA56-E310E4EB0BCA}" type="slidenum">
              <a:rPr lang="en-GB" altLang="en-US" smtClean="0">
                <a:solidFill>
                  <a:srgbClr val="00204E"/>
                </a:solidFill>
              </a:rPr>
              <a:pPr>
                <a:spcBef>
                  <a:spcPct val="0"/>
                </a:spcBef>
              </a:pPr>
              <a:t>34</a:t>
            </a:fld>
            <a:endParaRPr lang="en-GB" altLang="en-US">
              <a:solidFill>
                <a:srgbClr val="00204E"/>
              </a:solidFill>
            </a:endParaRPr>
          </a:p>
        </p:txBody>
      </p:sp>
      <p:sp>
        <p:nvSpPr>
          <p:cNvPr id="74755" name="Rectangle 2"/>
          <p:cNvSpPr>
            <a:spLocks noGrp="1" noRot="1" noChangeAspect="1" noChangeArrowheads="1" noTextEdit="1"/>
          </p:cNvSpPr>
          <p:nvPr>
            <p:ph type="sldImg"/>
          </p:nvPr>
        </p:nvSpPr>
        <p:spPr>
          <a:xfrm>
            <a:off x="517525" y="0"/>
            <a:ext cx="5846763" cy="3289300"/>
          </a:xfrm>
          <a:ln/>
        </p:spPr>
      </p:sp>
      <p:sp>
        <p:nvSpPr>
          <p:cNvPr id="74756" name="Text Box 3"/>
          <p:cNvSpPr txBox="1">
            <a:spLocks noChangeArrowheads="1"/>
          </p:cNvSpPr>
          <p:nvPr/>
        </p:nvSpPr>
        <p:spPr bwMode="auto">
          <a:xfrm>
            <a:off x="0" y="4184650"/>
            <a:ext cx="666908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20" tIns="45409" rIns="90820" bIns="45409">
            <a:spAutoFit/>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50000"/>
              </a:spcBef>
            </a:pPr>
            <a:r>
              <a:rPr lang="en-GB" altLang="en-US" sz="1400" b="1">
                <a:solidFill>
                  <a:srgbClr val="FF3300"/>
                </a:solidFill>
              </a:rPr>
              <a:t>READ SLIDE</a:t>
            </a:r>
            <a:endParaRPr lang="en-US" altLang="en-US" sz="1400" b="1">
              <a:solidFill>
                <a:srgbClr val="FF3300"/>
              </a:solidFill>
            </a:endParaRPr>
          </a:p>
        </p:txBody>
      </p:sp>
    </p:spTree>
    <p:extLst>
      <p:ext uri="{BB962C8B-B14F-4D97-AF65-F5344CB8AC3E}">
        <p14:creationId xmlns:p14="http://schemas.microsoft.com/office/powerpoint/2010/main" val="3966670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76804"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1903CF20-C7BC-440E-B30E-DBE74693E981}" type="slidenum">
              <a:rPr lang="en-GB" altLang="en-US" sz="1200" smtClean="0"/>
              <a:pPr/>
              <a:t>35</a:t>
            </a:fld>
            <a:endParaRPr lang="en-GB" altLang="en-US" sz="1200"/>
          </a:p>
        </p:txBody>
      </p:sp>
    </p:spTree>
    <p:extLst>
      <p:ext uri="{BB962C8B-B14F-4D97-AF65-F5344CB8AC3E}">
        <p14:creationId xmlns:p14="http://schemas.microsoft.com/office/powerpoint/2010/main" val="3476073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270452-CBA6-4E2D-B17D-20DDE8D43D93}" type="slidenum">
              <a:rPr lang="en-GB" altLang="en-US" smtClean="0">
                <a:solidFill>
                  <a:srgbClr val="00204E"/>
                </a:solidFill>
              </a:rPr>
              <a:pPr>
                <a:spcBef>
                  <a:spcPct val="0"/>
                </a:spcBef>
              </a:pPr>
              <a:t>36</a:t>
            </a:fld>
            <a:endParaRPr lang="en-GB" altLang="en-US">
              <a:solidFill>
                <a:srgbClr val="00204E"/>
              </a:solidFill>
            </a:endParaRPr>
          </a:p>
        </p:txBody>
      </p:sp>
      <p:sp>
        <p:nvSpPr>
          <p:cNvPr id="78851" name="Slide Image Placeholder 1"/>
          <p:cNvSpPr>
            <a:spLocks noGrp="1" noRot="1" noChangeAspect="1" noTextEdit="1"/>
          </p:cNvSpPr>
          <p:nvPr>
            <p:ph type="sldImg"/>
          </p:nvPr>
        </p:nvSpPr>
        <p:spPr>
          <a:ln/>
        </p:spPr>
      </p:sp>
      <p:sp>
        <p:nvSpPr>
          <p:cNvPr id="78852" name="Notes Placeholder 2"/>
          <p:cNvSpPr>
            <a:spLocks noGrp="1"/>
          </p:cNvSpPr>
          <p:nvPr>
            <p:ph type="body" idx="1"/>
          </p:nvPr>
        </p:nvSpPr>
        <p:spPr>
          <a:noFill/>
        </p:spPr>
        <p:txBody>
          <a:bodyPr/>
          <a:lstStyle/>
          <a:p>
            <a:pPr eaLnBrk="1" hangingPunct="1"/>
            <a:endParaRPr lang="en-US" altLang="en-US">
              <a:latin typeface="Arial" panose="020B0604020202020204" pitchFamily="34" charset="0"/>
            </a:endParaRPr>
          </a:p>
        </p:txBody>
      </p:sp>
      <p:sp>
        <p:nvSpPr>
          <p:cNvPr id="78853" name="Slide Number Placeholder 3"/>
          <p:cNvSpPr txBox="1">
            <a:spLocks noGrp="1"/>
          </p:cNvSpPr>
          <p:nvPr/>
        </p:nvSpPr>
        <p:spPr bwMode="auto">
          <a:xfrm>
            <a:off x="3749675" y="9342438"/>
            <a:ext cx="29083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8" tIns="45909" rIns="91818" bIns="45909" anchor="b"/>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27756A3-4074-416B-8CDA-48CADBF77031}" type="slidenum">
              <a:rPr lang="en-GB" altLang="en-US">
                <a:solidFill>
                  <a:srgbClr val="00204E"/>
                </a:solidFill>
              </a:rPr>
              <a:pPr algn="r" eaLnBrk="1" hangingPunct="1">
                <a:spcBef>
                  <a:spcPct val="0"/>
                </a:spcBef>
              </a:pPr>
              <a:t>36</a:t>
            </a:fld>
            <a:endParaRPr lang="en-GB" altLang="en-US">
              <a:solidFill>
                <a:srgbClr val="00204E"/>
              </a:solidFill>
            </a:endParaRPr>
          </a:p>
        </p:txBody>
      </p:sp>
    </p:spTree>
    <p:extLst>
      <p:ext uri="{BB962C8B-B14F-4D97-AF65-F5344CB8AC3E}">
        <p14:creationId xmlns:p14="http://schemas.microsoft.com/office/powerpoint/2010/main" val="2510309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80900"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11D7A87C-11C4-41ED-873E-E3561946D92D}" type="slidenum">
              <a:rPr lang="en-GB" altLang="en-US" sz="1200" smtClean="0"/>
              <a:pPr/>
              <a:t>37</a:t>
            </a:fld>
            <a:endParaRPr lang="en-GB" altLang="en-US" sz="1200"/>
          </a:p>
        </p:txBody>
      </p:sp>
    </p:spTree>
    <p:extLst>
      <p:ext uri="{BB962C8B-B14F-4D97-AF65-F5344CB8AC3E}">
        <p14:creationId xmlns:p14="http://schemas.microsoft.com/office/powerpoint/2010/main" val="3671217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AEC84E-67B6-4A2E-8159-0B78040169B2}" type="slidenum">
              <a:rPr lang="en-GB" altLang="en-US" smtClean="0">
                <a:solidFill>
                  <a:srgbClr val="00204E"/>
                </a:solidFill>
              </a:rPr>
              <a:pPr>
                <a:spcBef>
                  <a:spcPct val="0"/>
                </a:spcBef>
              </a:pPr>
              <a:t>39</a:t>
            </a:fld>
            <a:endParaRPr lang="en-GB" altLang="en-US">
              <a:solidFill>
                <a:srgbClr val="00204E"/>
              </a:solidFill>
            </a:endParaRPr>
          </a:p>
        </p:txBody>
      </p:sp>
      <p:sp>
        <p:nvSpPr>
          <p:cNvPr id="83971" name="Rectangle 2"/>
          <p:cNvSpPr>
            <a:spLocks noGrp="1" noRot="1" noChangeAspect="1" noChangeArrowheads="1" noTextEdit="1"/>
          </p:cNvSpPr>
          <p:nvPr>
            <p:ph type="sldImg"/>
          </p:nvPr>
        </p:nvSpPr>
        <p:spPr>
          <a:ln/>
        </p:spPr>
      </p:sp>
      <p:sp>
        <p:nvSpPr>
          <p:cNvPr id="83972" name="Text Box 3"/>
          <p:cNvSpPr txBox="1">
            <a:spLocks noChangeArrowheads="1"/>
          </p:cNvSpPr>
          <p:nvPr/>
        </p:nvSpPr>
        <p:spPr bwMode="auto">
          <a:xfrm>
            <a:off x="0" y="4792663"/>
            <a:ext cx="6669088"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826" tIns="45412" rIns="90826" bIns="45412">
            <a:spAutoFit/>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50000"/>
              </a:spcBef>
            </a:pPr>
            <a:r>
              <a:rPr lang="en-US" altLang="en-US" sz="1400">
                <a:solidFill>
                  <a:srgbClr val="00204E"/>
                </a:solidFill>
              </a:rPr>
              <a:t>The Act allows you to legally carry out caring actions provided that you have assessed they are in the best interests of the person who lacks capacity. For example, going into someone’s home without their permission to clean if for them or helping the person you care for to bath or dress. </a:t>
            </a:r>
          </a:p>
          <a:p>
            <a:pPr eaLnBrk="1" hangingPunct="1">
              <a:spcBef>
                <a:spcPct val="50000"/>
              </a:spcBef>
            </a:pPr>
            <a:endParaRPr lang="en-US" altLang="en-US" sz="1400">
              <a:solidFill>
                <a:srgbClr val="00204E"/>
              </a:solidFill>
            </a:endParaRPr>
          </a:p>
          <a:p>
            <a:pPr eaLnBrk="1" hangingPunct="1">
              <a:spcBef>
                <a:spcPct val="50000"/>
              </a:spcBef>
            </a:pPr>
            <a:r>
              <a:rPr lang="en-US" altLang="en-US" sz="1400">
                <a:solidFill>
                  <a:srgbClr val="00204E"/>
                </a:solidFill>
              </a:rPr>
              <a:t>However, where there are several different effective options available to you or a professional who is providing care or treatment, the Act says that you should use the one which is less restrictive. </a:t>
            </a:r>
          </a:p>
          <a:p>
            <a:pPr eaLnBrk="1" hangingPunct="1">
              <a:spcBef>
                <a:spcPct val="50000"/>
              </a:spcBef>
            </a:pPr>
            <a:endParaRPr lang="en-US" altLang="en-US" sz="1400">
              <a:solidFill>
                <a:srgbClr val="00204E"/>
              </a:solidFill>
            </a:endParaRPr>
          </a:p>
          <a:p>
            <a:pPr eaLnBrk="1" hangingPunct="1">
              <a:spcBef>
                <a:spcPct val="50000"/>
              </a:spcBef>
            </a:pPr>
            <a:r>
              <a:rPr lang="en-US" altLang="en-US" sz="1400">
                <a:solidFill>
                  <a:srgbClr val="00204E"/>
                </a:solidFill>
              </a:rPr>
              <a:t>Sometimes it is necessary to physically restrain a person. The Act allows this but only if it is necessary to prevent the person coming to harm. For example, you may prevent the person you are caring for from stepping out into the middle of a busy road, if that person lacks capacity to understand the danger posed by traffic. </a:t>
            </a:r>
          </a:p>
          <a:p>
            <a:pPr eaLnBrk="1" hangingPunct="1">
              <a:spcBef>
                <a:spcPct val="50000"/>
              </a:spcBef>
            </a:pPr>
            <a:r>
              <a:rPr lang="en-US" altLang="en-US" sz="1400">
                <a:solidFill>
                  <a:srgbClr val="00204E"/>
                </a:solidFill>
              </a:rPr>
              <a:t>However, any restraint has to be reasonable and in proportion to the potential harm. You might prevent a person from going out alone because they cannot cross roads safely but it would be unreasonable for you to completely stop them from going outdoors to protect them from road traffic as this could amount to a deprivation of their liberty which is not permitted under the Mental Capacity Act. </a:t>
            </a:r>
          </a:p>
          <a:p>
            <a:pPr eaLnBrk="1" hangingPunct="1">
              <a:spcBef>
                <a:spcPct val="50000"/>
              </a:spcBef>
            </a:pPr>
            <a:endParaRPr lang="en-GB" altLang="en-US" sz="1400">
              <a:solidFill>
                <a:srgbClr val="00204E"/>
              </a:solidFill>
            </a:endParaRPr>
          </a:p>
          <a:p>
            <a:pPr eaLnBrk="1" hangingPunct="1">
              <a:spcBef>
                <a:spcPct val="50000"/>
              </a:spcBef>
            </a:pPr>
            <a:r>
              <a:rPr lang="en-GB" altLang="en-US" sz="1400">
                <a:solidFill>
                  <a:schemeClr val="accent1"/>
                </a:solidFill>
              </a:rPr>
              <a:t>DO YOU HAVE A GOOD EXAMPLE</a:t>
            </a:r>
            <a:endParaRPr lang="en-US" altLang="en-US" sz="1400">
              <a:solidFill>
                <a:schemeClr val="accent1"/>
              </a:solidFill>
            </a:endParaRPr>
          </a:p>
        </p:txBody>
      </p:sp>
    </p:spTree>
    <p:extLst>
      <p:ext uri="{BB962C8B-B14F-4D97-AF65-F5344CB8AC3E}">
        <p14:creationId xmlns:p14="http://schemas.microsoft.com/office/powerpoint/2010/main" val="638035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86020"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DD4CC4A7-06B9-47CA-A139-BDF7DA6F109F}" type="slidenum">
              <a:rPr lang="en-GB" altLang="en-US" sz="1200" smtClean="0"/>
              <a:pPr/>
              <a:t>40</a:t>
            </a:fld>
            <a:endParaRPr lang="en-GB" altLang="en-US" sz="1200"/>
          </a:p>
        </p:txBody>
      </p:sp>
    </p:spTree>
    <p:extLst>
      <p:ext uri="{BB962C8B-B14F-4D97-AF65-F5344CB8AC3E}">
        <p14:creationId xmlns:p14="http://schemas.microsoft.com/office/powerpoint/2010/main" val="3767322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Text Box 3"/>
          <p:cNvSpPr txBox="1">
            <a:spLocks noChangeArrowheads="1"/>
          </p:cNvSpPr>
          <p:nvPr/>
        </p:nvSpPr>
        <p:spPr bwMode="auto">
          <a:xfrm>
            <a:off x="0" y="4792663"/>
            <a:ext cx="6669088" cy="515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34" tIns="45217" rIns="90434" bIns="45217">
            <a:spAutoFit/>
          </a:bodyPr>
          <a:lstStyle>
            <a:lvl1pPr defTabSz="904875">
              <a:spcBef>
                <a:spcPct val="30000"/>
              </a:spcBef>
              <a:defRPr sz="1200">
                <a:solidFill>
                  <a:schemeClr val="tx1"/>
                </a:solidFill>
                <a:latin typeface="Arial" panose="020B0604020202020204" pitchFamily="34" charset="0"/>
              </a:defRPr>
            </a:lvl1pPr>
            <a:lvl2pPr marL="742950" indent="-285750" defTabSz="904875">
              <a:spcBef>
                <a:spcPct val="30000"/>
              </a:spcBef>
              <a:defRPr sz="1200">
                <a:solidFill>
                  <a:schemeClr val="tx1"/>
                </a:solidFill>
                <a:latin typeface="Arial" panose="020B0604020202020204" pitchFamily="34" charset="0"/>
              </a:defRPr>
            </a:lvl2pPr>
            <a:lvl3pPr marL="1143000" indent="-228600" defTabSz="904875">
              <a:spcBef>
                <a:spcPct val="30000"/>
              </a:spcBef>
              <a:defRPr sz="1200">
                <a:solidFill>
                  <a:schemeClr val="tx1"/>
                </a:solidFill>
                <a:latin typeface="Arial" panose="020B0604020202020204" pitchFamily="34" charset="0"/>
              </a:defRPr>
            </a:lvl3pPr>
            <a:lvl4pPr marL="1600200" indent="-228600" defTabSz="904875">
              <a:spcBef>
                <a:spcPct val="30000"/>
              </a:spcBef>
              <a:defRPr sz="1200">
                <a:solidFill>
                  <a:schemeClr val="tx1"/>
                </a:solidFill>
                <a:latin typeface="Arial" panose="020B0604020202020204" pitchFamily="34" charset="0"/>
              </a:defRPr>
            </a:lvl4pPr>
            <a:lvl5pPr marL="2057400" indent="-228600" defTabSz="904875">
              <a:spcBef>
                <a:spcPct val="30000"/>
              </a:spcBef>
              <a:defRPr sz="1200">
                <a:solidFill>
                  <a:schemeClr val="tx1"/>
                </a:solidFill>
                <a:latin typeface="Arial" panose="020B0604020202020204" pitchFamily="34" charset="0"/>
              </a:defRPr>
            </a:lvl5pPr>
            <a:lvl6pPr marL="2514600" indent="-228600" defTabSz="9048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48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48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48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50000"/>
              </a:spcBef>
            </a:pPr>
            <a:r>
              <a:rPr lang="en-US" altLang="en-US" sz="1400">
                <a:solidFill>
                  <a:srgbClr val="00204E"/>
                </a:solidFill>
              </a:rPr>
              <a:t>The Act allows you to legally carry out caring actions provided that you have assessed they are in the best interests of the person who lacks capacity. For example, going into someone’s home without their permission to clean if for them or helping the person you care for to bath or dress. </a:t>
            </a:r>
          </a:p>
          <a:p>
            <a:pPr eaLnBrk="1" hangingPunct="1">
              <a:spcBef>
                <a:spcPct val="50000"/>
              </a:spcBef>
            </a:pPr>
            <a:endParaRPr lang="en-US" altLang="en-US" sz="1400">
              <a:solidFill>
                <a:srgbClr val="00204E"/>
              </a:solidFill>
            </a:endParaRPr>
          </a:p>
          <a:p>
            <a:pPr eaLnBrk="1" hangingPunct="1">
              <a:spcBef>
                <a:spcPct val="50000"/>
              </a:spcBef>
            </a:pPr>
            <a:r>
              <a:rPr lang="en-US" altLang="en-US" sz="1400">
                <a:solidFill>
                  <a:srgbClr val="00204E"/>
                </a:solidFill>
              </a:rPr>
              <a:t>However, where there are several different effective options available to you or a professional who is providing care or treatment, the Act says that you should use the one which is less restrictive. </a:t>
            </a:r>
          </a:p>
          <a:p>
            <a:pPr eaLnBrk="1" hangingPunct="1">
              <a:spcBef>
                <a:spcPct val="50000"/>
              </a:spcBef>
            </a:pPr>
            <a:endParaRPr lang="en-US" altLang="en-US" sz="1400">
              <a:solidFill>
                <a:srgbClr val="00204E"/>
              </a:solidFill>
            </a:endParaRPr>
          </a:p>
          <a:p>
            <a:pPr eaLnBrk="1" hangingPunct="1">
              <a:spcBef>
                <a:spcPct val="50000"/>
              </a:spcBef>
            </a:pPr>
            <a:r>
              <a:rPr lang="en-US" altLang="en-US" sz="1400">
                <a:solidFill>
                  <a:srgbClr val="00204E"/>
                </a:solidFill>
              </a:rPr>
              <a:t>Sometimes it is necessary to physically restrain a person. The Act allows this but only if it is necessary to prevent the person coming to harm. For example, you may prevent the person you are caring for from stepping out into the middle of a busy road, if that person lacks capacity to understand the danger posed by traffic. </a:t>
            </a:r>
          </a:p>
          <a:p>
            <a:pPr eaLnBrk="1" hangingPunct="1">
              <a:spcBef>
                <a:spcPct val="50000"/>
              </a:spcBef>
            </a:pPr>
            <a:r>
              <a:rPr lang="en-US" altLang="en-US" sz="1400">
                <a:solidFill>
                  <a:srgbClr val="00204E"/>
                </a:solidFill>
              </a:rPr>
              <a:t>However, any restraint has to be reasonable and in proportion to the potential harm. You might prevent a person from going out alone because they cannot cross roads safely but it would be unreasonable for you to completely stop them from going outdoors to protect them from road traffic as this could amount to a deprivation of their liberty which is not permitted under the Mental Capacity Act. </a:t>
            </a:r>
          </a:p>
          <a:p>
            <a:pPr eaLnBrk="1" hangingPunct="1">
              <a:spcBef>
                <a:spcPct val="50000"/>
              </a:spcBef>
            </a:pPr>
            <a:endParaRPr lang="en-GB" altLang="en-US" sz="1400">
              <a:solidFill>
                <a:srgbClr val="00204E"/>
              </a:solidFill>
            </a:endParaRPr>
          </a:p>
          <a:p>
            <a:pPr eaLnBrk="1" hangingPunct="1">
              <a:spcBef>
                <a:spcPct val="50000"/>
              </a:spcBef>
            </a:pPr>
            <a:r>
              <a:rPr lang="en-GB" altLang="en-US" sz="1400">
                <a:solidFill>
                  <a:srgbClr val="4F81BD"/>
                </a:solidFill>
              </a:rPr>
              <a:t>DO YOU HAVE A GOOD EXAMPLE</a:t>
            </a:r>
            <a:endParaRPr lang="en-US" altLang="en-US" sz="1400">
              <a:solidFill>
                <a:srgbClr val="4F81BD"/>
              </a:solidFill>
            </a:endParaRPr>
          </a:p>
        </p:txBody>
      </p:sp>
    </p:spTree>
    <p:extLst>
      <p:ext uri="{BB962C8B-B14F-4D97-AF65-F5344CB8AC3E}">
        <p14:creationId xmlns:p14="http://schemas.microsoft.com/office/powerpoint/2010/main" val="104819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EC2F06-0D52-46E1-B3FA-88A2E37C2D87}" type="slidenum">
              <a:rPr lang="en-GB" altLang="en-US" smtClean="0">
                <a:solidFill>
                  <a:srgbClr val="00204E"/>
                </a:solidFill>
              </a:rPr>
              <a:pPr>
                <a:spcBef>
                  <a:spcPct val="0"/>
                </a:spcBef>
              </a:pPr>
              <a:t>4</a:t>
            </a:fld>
            <a:endParaRPr lang="en-GB" altLang="en-US">
              <a:solidFill>
                <a:srgbClr val="00204E"/>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sz="1800">
                <a:latin typeface="Arial" panose="020B0604020202020204" pitchFamily="34" charset="0"/>
              </a:rPr>
              <a:t>These are the main topics we will talk about today.</a:t>
            </a:r>
          </a:p>
          <a:p>
            <a:pPr eaLnBrk="1" hangingPunct="1"/>
            <a:r>
              <a:rPr lang="en-GB" altLang="en-US" sz="1800">
                <a:solidFill>
                  <a:srgbClr val="FF0000"/>
                </a:solidFill>
                <a:latin typeface="Arial" panose="020B0604020202020204" pitchFamily="34" charset="0"/>
              </a:rPr>
              <a:t>READ SLIDE</a:t>
            </a:r>
          </a:p>
          <a:p>
            <a:pPr eaLnBrk="1" hangingPunct="1"/>
            <a:endParaRPr lang="en-GB" altLang="en-US" sz="1800">
              <a:solidFill>
                <a:srgbClr val="FF0000"/>
              </a:solidFill>
              <a:latin typeface="Arial" panose="020B0604020202020204" pitchFamily="34" charset="0"/>
            </a:endParaRPr>
          </a:p>
          <a:p>
            <a:pPr eaLnBrk="1" hangingPunct="1"/>
            <a:r>
              <a:rPr lang="en-GB" altLang="en-US" sz="1800">
                <a:latin typeface="Arial" panose="020B0604020202020204" pitchFamily="34" charset="0"/>
              </a:rPr>
              <a:t>This is only an awareness course so today as I will explain is an opportunity to understand the core principles of the MCA. If you would like more practical knowledge of the MCA look to the back of your books for the other courses we offer.</a:t>
            </a:r>
            <a:endParaRPr lang="en-US" altLang="en-US" sz="1800">
              <a:latin typeface="Arial" panose="020B0604020202020204" pitchFamily="34" charset="0"/>
            </a:endParaRPr>
          </a:p>
        </p:txBody>
      </p:sp>
    </p:spTree>
    <p:extLst>
      <p:ext uri="{BB962C8B-B14F-4D97-AF65-F5344CB8AC3E}">
        <p14:creationId xmlns:p14="http://schemas.microsoft.com/office/powerpoint/2010/main" val="8370618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91140"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59F6EF5F-EDD7-4CAA-9D50-BB7FFBF2042A}" type="slidenum">
              <a:rPr lang="en-GB" altLang="en-US" sz="1200" smtClean="0"/>
              <a:pPr/>
              <a:t>43</a:t>
            </a:fld>
            <a:endParaRPr lang="en-GB" altLang="en-US" sz="1200"/>
          </a:p>
        </p:txBody>
      </p:sp>
    </p:spTree>
    <p:extLst>
      <p:ext uri="{BB962C8B-B14F-4D97-AF65-F5344CB8AC3E}">
        <p14:creationId xmlns:p14="http://schemas.microsoft.com/office/powerpoint/2010/main" val="3595032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93188"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6FBB6AAC-C514-493F-BF86-A7471EFC6B7E}" type="slidenum">
              <a:rPr lang="en-GB" altLang="en-US" sz="1200" smtClean="0"/>
              <a:pPr/>
              <a:t>44</a:t>
            </a:fld>
            <a:endParaRPr lang="en-GB" altLang="en-US" sz="1200"/>
          </a:p>
        </p:txBody>
      </p:sp>
    </p:spTree>
    <p:extLst>
      <p:ext uri="{BB962C8B-B14F-4D97-AF65-F5344CB8AC3E}">
        <p14:creationId xmlns:p14="http://schemas.microsoft.com/office/powerpoint/2010/main" val="20207679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95236"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FE798BDA-8277-402A-848A-51ED6C43CD60}" type="slidenum">
              <a:rPr lang="en-GB" altLang="en-US" sz="1200" smtClean="0"/>
              <a:pPr/>
              <a:t>45</a:t>
            </a:fld>
            <a:endParaRPr lang="en-GB" altLang="en-US" sz="1200"/>
          </a:p>
        </p:txBody>
      </p:sp>
    </p:spTree>
    <p:extLst>
      <p:ext uri="{BB962C8B-B14F-4D97-AF65-F5344CB8AC3E}">
        <p14:creationId xmlns:p14="http://schemas.microsoft.com/office/powerpoint/2010/main" val="2005186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a:noFill/>
        </p:spPr>
        <p:txBody>
          <a:bodyPr/>
          <a:lstStyle>
            <a:lvl1pPr defTabSz="917575">
              <a:spcBef>
                <a:spcPct val="30000"/>
              </a:spcBef>
              <a:defRPr sz="1200">
                <a:solidFill>
                  <a:schemeClr val="tx1"/>
                </a:solidFill>
                <a:latin typeface="Arial" panose="020B0604020202020204" pitchFamily="34" charset="0"/>
              </a:defRPr>
            </a:lvl1pPr>
            <a:lvl2pPr marL="736600" indent="-282575" defTabSz="917575">
              <a:spcBef>
                <a:spcPct val="30000"/>
              </a:spcBef>
              <a:defRPr sz="1200">
                <a:solidFill>
                  <a:schemeClr val="tx1"/>
                </a:solidFill>
                <a:latin typeface="Arial" panose="020B0604020202020204" pitchFamily="34" charset="0"/>
              </a:defRPr>
            </a:lvl2pPr>
            <a:lvl3pPr marL="1135063" indent="-227013" defTabSz="917575">
              <a:spcBef>
                <a:spcPct val="30000"/>
              </a:spcBef>
              <a:defRPr sz="1200">
                <a:solidFill>
                  <a:schemeClr val="tx1"/>
                </a:solidFill>
                <a:latin typeface="Arial" panose="020B0604020202020204" pitchFamily="34" charset="0"/>
              </a:defRPr>
            </a:lvl3pPr>
            <a:lvl4pPr marL="1589088" indent="-227013" defTabSz="917575">
              <a:spcBef>
                <a:spcPct val="30000"/>
              </a:spcBef>
              <a:defRPr sz="1200">
                <a:solidFill>
                  <a:schemeClr val="tx1"/>
                </a:solidFill>
                <a:latin typeface="Arial" panose="020B0604020202020204" pitchFamily="34" charset="0"/>
              </a:defRPr>
            </a:lvl4pPr>
            <a:lvl5pPr marL="2043113" indent="-227013" defTabSz="917575">
              <a:spcBef>
                <a:spcPct val="30000"/>
              </a:spcBef>
              <a:defRPr sz="1200">
                <a:solidFill>
                  <a:schemeClr val="tx1"/>
                </a:solidFill>
                <a:latin typeface="Arial" panose="020B0604020202020204" pitchFamily="34" charset="0"/>
              </a:defRPr>
            </a:lvl5pPr>
            <a:lvl6pPr marL="2500313" indent="-227013" defTabSz="917575" eaLnBrk="0" fontAlgn="base" hangingPunct="0">
              <a:spcBef>
                <a:spcPct val="30000"/>
              </a:spcBef>
              <a:spcAft>
                <a:spcPct val="0"/>
              </a:spcAft>
              <a:defRPr sz="1200">
                <a:solidFill>
                  <a:schemeClr val="tx1"/>
                </a:solidFill>
                <a:latin typeface="Arial" panose="020B0604020202020204" pitchFamily="34" charset="0"/>
              </a:defRPr>
            </a:lvl6pPr>
            <a:lvl7pPr marL="2957513" indent="-227013" defTabSz="917575" eaLnBrk="0" fontAlgn="base" hangingPunct="0">
              <a:spcBef>
                <a:spcPct val="30000"/>
              </a:spcBef>
              <a:spcAft>
                <a:spcPct val="0"/>
              </a:spcAft>
              <a:defRPr sz="1200">
                <a:solidFill>
                  <a:schemeClr val="tx1"/>
                </a:solidFill>
                <a:latin typeface="Arial" panose="020B0604020202020204" pitchFamily="34" charset="0"/>
              </a:defRPr>
            </a:lvl7pPr>
            <a:lvl8pPr marL="3414713" indent="-227013" defTabSz="917575" eaLnBrk="0" fontAlgn="base" hangingPunct="0">
              <a:spcBef>
                <a:spcPct val="30000"/>
              </a:spcBef>
              <a:spcAft>
                <a:spcPct val="0"/>
              </a:spcAft>
              <a:defRPr sz="1200">
                <a:solidFill>
                  <a:schemeClr val="tx1"/>
                </a:solidFill>
                <a:latin typeface="Arial" panose="020B0604020202020204" pitchFamily="34" charset="0"/>
              </a:defRPr>
            </a:lvl8pPr>
            <a:lvl9pPr marL="3871913" indent="-227013" defTabSz="9175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9AD1E3-6F77-4DB1-B13B-46F2605B612F}" type="slidenum">
              <a:rPr lang="en-GB" altLang="en-US" smtClean="0">
                <a:solidFill>
                  <a:srgbClr val="00204E"/>
                </a:solidFill>
              </a:rPr>
              <a:pPr>
                <a:spcBef>
                  <a:spcPct val="0"/>
                </a:spcBef>
              </a:pPr>
              <a:t>46</a:t>
            </a:fld>
            <a:endParaRPr lang="en-GB" altLang="en-US">
              <a:solidFill>
                <a:srgbClr val="00204E"/>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8652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6388"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3720C83E-0DCF-4C33-8E68-1BF4A54D8614}" type="slidenum">
              <a:rPr lang="en-GB" altLang="en-US" sz="1200" smtClean="0"/>
              <a:pPr/>
              <a:t>5</a:t>
            </a:fld>
            <a:endParaRPr lang="en-GB" altLang="en-US" sz="1200"/>
          </a:p>
        </p:txBody>
      </p:sp>
    </p:spTree>
    <p:extLst>
      <p:ext uri="{BB962C8B-B14F-4D97-AF65-F5344CB8AC3E}">
        <p14:creationId xmlns:p14="http://schemas.microsoft.com/office/powerpoint/2010/main" val="295431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8436"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A5C2A680-A7E7-40E7-9B1E-FBD44EF71AB4}" type="slidenum">
              <a:rPr lang="en-GB" altLang="en-US" sz="1200" smtClean="0"/>
              <a:pPr/>
              <a:t>6</a:t>
            </a:fld>
            <a:endParaRPr lang="en-GB" altLang="en-US" sz="1200"/>
          </a:p>
        </p:txBody>
      </p:sp>
    </p:spTree>
    <p:extLst>
      <p:ext uri="{BB962C8B-B14F-4D97-AF65-F5344CB8AC3E}">
        <p14:creationId xmlns:p14="http://schemas.microsoft.com/office/powerpoint/2010/main" val="72273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20484"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C89393E2-82C3-4B27-8047-9E16FB381115}" type="slidenum">
              <a:rPr lang="en-GB" altLang="en-US" sz="1200" smtClean="0"/>
              <a:pPr/>
              <a:t>7</a:t>
            </a:fld>
            <a:endParaRPr lang="en-GB" altLang="en-US" sz="1200"/>
          </a:p>
        </p:txBody>
      </p:sp>
    </p:spTree>
    <p:extLst>
      <p:ext uri="{BB962C8B-B14F-4D97-AF65-F5344CB8AC3E}">
        <p14:creationId xmlns:p14="http://schemas.microsoft.com/office/powerpoint/2010/main" val="185253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22532"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F66A1851-7305-49ED-AF81-741F66D9241C}" type="slidenum">
              <a:rPr lang="en-GB" altLang="en-US" sz="1200" smtClean="0"/>
              <a:pPr/>
              <a:t>8</a:t>
            </a:fld>
            <a:endParaRPr lang="en-GB" altLang="en-US" sz="1200"/>
          </a:p>
        </p:txBody>
      </p:sp>
    </p:spTree>
    <p:extLst>
      <p:ext uri="{BB962C8B-B14F-4D97-AF65-F5344CB8AC3E}">
        <p14:creationId xmlns:p14="http://schemas.microsoft.com/office/powerpoint/2010/main" val="175518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24580" name="Slide Number Placeholder 3"/>
          <p:cNvSpPr>
            <a:spLocks noGrp="1"/>
          </p:cNvSpPr>
          <p:nvPr>
            <p:ph type="sldNum" sz="quarter" idx="5"/>
          </p:nvPr>
        </p:nvSpPr>
        <p:spPr>
          <a:noFill/>
        </p:spPr>
        <p:txBody>
          <a:bodyPr/>
          <a:lstStyle>
            <a:lvl1pPr defTabSz="917575">
              <a:defRPr sz="1400">
                <a:solidFill>
                  <a:srgbClr val="00204E"/>
                </a:solidFill>
                <a:latin typeface="Arial" panose="020B0604020202020204" pitchFamily="34" charset="0"/>
              </a:defRPr>
            </a:lvl1pPr>
            <a:lvl2pPr marL="742950" indent="-285750" defTabSz="917575">
              <a:defRPr sz="1400">
                <a:solidFill>
                  <a:srgbClr val="00204E"/>
                </a:solidFill>
                <a:latin typeface="Arial" panose="020B0604020202020204" pitchFamily="34" charset="0"/>
              </a:defRPr>
            </a:lvl2pPr>
            <a:lvl3pPr marL="1143000" indent="-228600" defTabSz="917575">
              <a:defRPr sz="1400">
                <a:solidFill>
                  <a:srgbClr val="00204E"/>
                </a:solidFill>
                <a:latin typeface="Arial" panose="020B0604020202020204" pitchFamily="34" charset="0"/>
              </a:defRPr>
            </a:lvl3pPr>
            <a:lvl4pPr marL="1600200" indent="-228600" defTabSz="917575">
              <a:defRPr sz="1400">
                <a:solidFill>
                  <a:srgbClr val="00204E"/>
                </a:solidFill>
                <a:latin typeface="Arial" panose="020B0604020202020204" pitchFamily="34" charset="0"/>
              </a:defRPr>
            </a:lvl4pPr>
            <a:lvl5pPr marL="2057400" indent="-228600" defTabSz="917575">
              <a:defRPr sz="1400">
                <a:solidFill>
                  <a:srgbClr val="00204E"/>
                </a:solidFill>
                <a:latin typeface="Arial" panose="020B0604020202020204" pitchFamily="34" charset="0"/>
              </a:defRPr>
            </a:lvl5pPr>
            <a:lvl6pPr marL="2514600" indent="-228600" defTabSz="917575" eaLnBrk="0" fontAlgn="base" hangingPunct="0">
              <a:spcBef>
                <a:spcPct val="0"/>
              </a:spcBef>
              <a:spcAft>
                <a:spcPct val="0"/>
              </a:spcAft>
              <a:defRPr sz="1400">
                <a:solidFill>
                  <a:srgbClr val="00204E"/>
                </a:solidFill>
                <a:latin typeface="Arial" panose="020B0604020202020204" pitchFamily="34" charset="0"/>
              </a:defRPr>
            </a:lvl6pPr>
            <a:lvl7pPr marL="2971800" indent="-228600" defTabSz="917575" eaLnBrk="0" fontAlgn="base" hangingPunct="0">
              <a:spcBef>
                <a:spcPct val="0"/>
              </a:spcBef>
              <a:spcAft>
                <a:spcPct val="0"/>
              </a:spcAft>
              <a:defRPr sz="1400">
                <a:solidFill>
                  <a:srgbClr val="00204E"/>
                </a:solidFill>
                <a:latin typeface="Arial" panose="020B0604020202020204" pitchFamily="34" charset="0"/>
              </a:defRPr>
            </a:lvl7pPr>
            <a:lvl8pPr marL="3429000" indent="-228600" defTabSz="917575" eaLnBrk="0" fontAlgn="base" hangingPunct="0">
              <a:spcBef>
                <a:spcPct val="0"/>
              </a:spcBef>
              <a:spcAft>
                <a:spcPct val="0"/>
              </a:spcAft>
              <a:defRPr sz="1400">
                <a:solidFill>
                  <a:srgbClr val="00204E"/>
                </a:solidFill>
                <a:latin typeface="Arial" panose="020B0604020202020204" pitchFamily="34" charset="0"/>
              </a:defRPr>
            </a:lvl8pPr>
            <a:lvl9pPr marL="3886200" indent="-228600" defTabSz="917575" eaLnBrk="0" fontAlgn="base" hangingPunct="0">
              <a:spcBef>
                <a:spcPct val="0"/>
              </a:spcBef>
              <a:spcAft>
                <a:spcPct val="0"/>
              </a:spcAft>
              <a:defRPr sz="1400">
                <a:solidFill>
                  <a:srgbClr val="00204E"/>
                </a:solidFill>
                <a:latin typeface="Arial" panose="020B0604020202020204" pitchFamily="34" charset="0"/>
              </a:defRPr>
            </a:lvl9pPr>
          </a:lstStyle>
          <a:p>
            <a:fld id="{5F6E9121-7466-47F6-9DF6-B77375C68407}" type="slidenum">
              <a:rPr lang="en-GB" altLang="en-US" sz="1200" smtClean="0"/>
              <a:pPr/>
              <a:t>9</a:t>
            </a:fld>
            <a:endParaRPr lang="en-GB" altLang="en-US" sz="1200"/>
          </a:p>
        </p:txBody>
      </p:sp>
    </p:spTree>
    <p:extLst>
      <p:ext uri="{BB962C8B-B14F-4D97-AF65-F5344CB8AC3E}">
        <p14:creationId xmlns:p14="http://schemas.microsoft.com/office/powerpoint/2010/main" val="8137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Box 6"/>
          <p:cNvSpPr txBox="1"/>
          <p:nvPr userDrawn="1"/>
        </p:nvSpPr>
        <p:spPr>
          <a:xfrm>
            <a:off x="0" y="0"/>
            <a:ext cx="12192000" cy="6290733"/>
          </a:xfrm>
          <a:prstGeom prst="rect">
            <a:avLst/>
          </a:prstGeom>
          <a:solidFill>
            <a:srgbClr val="34737A"/>
          </a:solidFill>
        </p:spPr>
        <p:txBody>
          <a:bodyPr wrap="square" rtlCol="0">
            <a:spAutoFit/>
          </a:bodyPr>
          <a:lstStyle/>
          <a:p>
            <a:endParaRPr lang="en-GB" dirty="0"/>
          </a:p>
        </p:txBody>
      </p:sp>
      <p:sp>
        <p:nvSpPr>
          <p:cNvPr id="2" name="Title 1"/>
          <p:cNvSpPr>
            <a:spLocks noGrp="1"/>
          </p:cNvSpPr>
          <p:nvPr>
            <p:ph type="ctrTitle"/>
          </p:nvPr>
        </p:nvSpPr>
        <p:spPr>
          <a:xfrm>
            <a:off x="1524000" y="1122363"/>
            <a:ext cx="9144000" cy="2387600"/>
          </a:xfrm>
        </p:spPr>
        <p:txBody>
          <a:bodyPr anchor="ctr" anchorCtr="0"/>
          <a:lstStyle>
            <a:lvl1pPr algn="ctr">
              <a:defRPr sz="60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nchor="ctr" anchorCtr="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783E8C19-9FC7-4F62-958D-681EAA1412D9}" type="datetime1">
              <a:rPr lang="en-GB" smtClean="0"/>
              <a:t>23/01/2018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FCCE63-C53D-47CB-9EA0-CA449EAB065F}" type="slidenum">
              <a:rPr lang="en-GB" smtClean="0"/>
              <a:t>‹#›</a:t>
            </a:fld>
            <a:endParaRPr lang="en-GB"/>
          </a:p>
        </p:txBody>
      </p:sp>
    </p:spTree>
    <p:extLst>
      <p:ext uri="{BB962C8B-B14F-4D97-AF65-F5344CB8AC3E}">
        <p14:creationId xmlns:p14="http://schemas.microsoft.com/office/powerpoint/2010/main" val="220507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350519" y="1013989"/>
            <a:ext cx="11505149" cy="5162974"/>
          </a:xfrm>
        </p:spPr>
        <p:txBody>
          <a:bodyPr>
            <a:noAutofit/>
          </a:bodyPr>
          <a:lstStyle>
            <a:lvl2pPr marL="630238" indent="-342900">
              <a:buFont typeface="Arial" panose="020B0604020202020204" pitchFamily="34" charset="0"/>
              <a:buChar char="•"/>
              <a:defRPr/>
            </a:lvl2pPr>
            <a:lvl3pPr marL="1011238" indent="-457200">
              <a:buFont typeface="Arial" panose="020B0604020202020204" pitchFamily="34" charset="0"/>
              <a:buChar char="•"/>
              <a:defRPr/>
            </a:lvl3pPr>
            <a:lvl4pPr marL="1165225" indent="-342900">
              <a:buFont typeface="Arial" panose="020B0604020202020204" pitchFamily="34" charset="0"/>
              <a:buChar char="•"/>
              <a:defRPr/>
            </a:lvl4pPr>
            <a:lvl5pPr marL="1433513" indent="-3429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E26E896-1316-4C71-852F-609D57739529}" type="datetime1">
              <a:rPr lang="en-GB" smtClean="0"/>
              <a:t>23/01/2018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FCCE63-C53D-47CB-9EA0-CA449EAB065F}" type="slidenum">
              <a:rPr lang="en-GB" smtClean="0"/>
              <a:t>‹#›</a:t>
            </a:fld>
            <a:endParaRPr lang="en-GB"/>
          </a:p>
        </p:txBody>
      </p:sp>
    </p:spTree>
    <p:extLst>
      <p:ext uri="{BB962C8B-B14F-4D97-AF65-F5344CB8AC3E}">
        <p14:creationId xmlns:p14="http://schemas.microsoft.com/office/powerpoint/2010/main" val="85754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0" y="0"/>
            <a:ext cx="12192000" cy="6282267"/>
          </a:xfrm>
          <a:prstGeom prst="rect">
            <a:avLst/>
          </a:prstGeom>
          <a:solidFill>
            <a:srgbClr val="ECF8F7"/>
          </a:solidFill>
        </p:spPr>
        <p:txBody>
          <a:bodyPr wrap="square" rtlCol="0">
            <a:spAutoFit/>
          </a:bodyPr>
          <a:lstStyle/>
          <a:p>
            <a:endParaRPr lang="en-GB" dirty="0"/>
          </a:p>
        </p:txBody>
      </p:sp>
      <p:sp>
        <p:nvSpPr>
          <p:cNvPr id="2" name="Title 1"/>
          <p:cNvSpPr>
            <a:spLocks noGrp="1"/>
          </p:cNvSpPr>
          <p:nvPr>
            <p:ph type="ctrTitle"/>
          </p:nvPr>
        </p:nvSpPr>
        <p:spPr>
          <a:xfrm>
            <a:off x="1524000" y="1122363"/>
            <a:ext cx="9144000" cy="2387600"/>
          </a:xfrm>
        </p:spPr>
        <p:txBody>
          <a:bodyPr anchor="ctr" anchorCtr="0"/>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nchor="ctr" anchorCtr="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725D70-681D-43AA-B647-366ACD3A3849}" type="datetime1">
              <a:rPr lang="en-GB" smtClean="0"/>
              <a:t>23/01/2018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FCCE63-C53D-47CB-9EA0-CA449EAB065F}" type="slidenum">
              <a:rPr lang="en-GB" smtClean="0"/>
              <a:t>‹#›</a:t>
            </a:fld>
            <a:endParaRPr lang="en-GB"/>
          </a:p>
        </p:txBody>
      </p:sp>
    </p:spTree>
    <p:extLst>
      <p:ext uri="{BB962C8B-B14F-4D97-AF65-F5344CB8AC3E}">
        <p14:creationId xmlns:p14="http://schemas.microsoft.com/office/powerpoint/2010/main" val="43534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7477" y="1058873"/>
            <a:ext cx="5688000" cy="5132376"/>
          </a:xfrm>
        </p:spPr>
        <p:txBody>
          <a:bodyPr>
            <a:noAutofit/>
          </a:bodyPr>
          <a:lstStyle>
            <a:lvl2pPr marL="630238" indent="-342900">
              <a:buFont typeface="Arial" panose="020B0604020202020204" pitchFamily="34" charset="0"/>
              <a:buChar char="•"/>
              <a:defRPr/>
            </a:lvl2pPr>
            <a:lvl3pPr marL="1011238" indent="-457200">
              <a:buFont typeface="Arial" panose="020B0604020202020204" pitchFamily="34" charset="0"/>
              <a:buChar char="•"/>
              <a:defRPr/>
            </a:lvl3pPr>
            <a:lvl4pPr marL="1165225" indent="-342900">
              <a:buFont typeface="Arial" panose="020B0604020202020204" pitchFamily="34" charset="0"/>
              <a:buChar char="•"/>
              <a:defRPr/>
            </a:lvl4pPr>
            <a:lvl5pPr marL="1433513" indent="-3429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69243" y="1058873"/>
            <a:ext cx="5688000" cy="5132376"/>
          </a:xfrm>
        </p:spPr>
        <p:txBody>
          <a:bodyPr>
            <a:noAutofit/>
          </a:bodyPr>
          <a:lstStyle>
            <a:lvl2pPr marL="630238" indent="-342900">
              <a:buFont typeface="Calibri" panose="020F050202020403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A7C85642-CAEE-4EE6-A2BB-277E2329126B}" type="datetime1">
              <a:rPr lang="en-GB" smtClean="0"/>
              <a:t>23/01/2018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FCCE63-C53D-47CB-9EA0-CA449EAB065F}" type="slidenum">
              <a:rPr lang="en-GB" smtClean="0"/>
              <a:t>‹#›</a:t>
            </a:fld>
            <a:endParaRPr lang="en-GB"/>
          </a:p>
        </p:txBody>
      </p:sp>
    </p:spTree>
    <p:extLst>
      <p:ext uri="{BB962C8B-B14F-4D97-AF65-F5344CB8AC3E}">
        <p14:creationId xmlns:p14="http://schemas.microsoft.com/office/powerpoint/2010/main" val="308513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BB1EF13-652D-4605-ABAD-6B44075DF4BA}" type="datetime1">
              <a:rPr lang="en-GB" smtClean="0"/>
              <a:t>23/01/2018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FCCE63-C53D-47CB-9EA0-CA449EAB065F}" type="slidenum">
              <a:rPr lang="en-GB" smtClean="0"/>
              <a:t>‹#›</a:t>
            </a:fld>
            <a:endParaRPr lang="en-GB"/>
          </a:p>
        </p:txBody>
      </p:sp>
    </p:spTree>
    <p:extLst>
      <p:ext uri="{BB962C8B-B14F-4D97-AF65-F5344CB8AC3E}">
        <p14:creationId xmlns:p14="http://schemas.microsoft.com/office/powerpoint/2010/main" val="408694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4FF1F-45D3-4E5D-A907-CA58A6ECE802}" type="datetime1">
              <a:rPr lang="en-GB" smtClean="0"/>
              <a:t>23/01/2018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FCCE63-C53D-47CB-9EA0-CA449EAB065F}" type="slidenum">
              <a:rPr lang="en-GB" smtClean="0"/>
              <a:t>‹#›</a:t>
            </a:fld>
            <a:endParaRPr lang="en-GB"/>
          </a:p>
        </p:txBody>
      </p:sp>
    </p:spTree>
    <p:extLst>
      <p:ext uri="{BB962C8B-B14F-4D97-AF65-F5344CB8AC3E}">
        <p14:creationId xmlns:p14="http://schemas.microsoft.com/office/powerpoint/2010/main" val="96496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426" y="208440"/>
            <a:ext cx="11505148" cy="65900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50519" y="1097279"/>
            <a:ext cx="11505149" cy="50796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943087" y="6382489"/>
            <a:ext cx="1440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E22251FA-4809-4DCC-BC83-F352E96DB564}" type="datetime1">
              <a:rPr lang="en-GB" smtClean="0"/>
              <a:t>23/01/2018</a:t>
            </a:fld>
            <a:endParaRPr lang="en-GB" dirty="0"/>
          </a:p>
        </p:txBody>
      </p:sp>
      <p:sp>
        <p:nvSpPr>
          <p:cNvPr id="5" name="Footer Placeholder 4"/>
          <p:cNvSpPr>
            <a:spLocks noGrp="1"/>
          </p:cNvSpPr>
          <p:nvPr>
            <p:ph type="ftr" sz="quarter" idx="3"/>
          </p:nvPr>
        </p:nvSpPr>
        <p:spPr>
          <a:xfrm>
            <a:off x="2443471" y="6382679"/>
            <a:ext cx="7960210" cy="36000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347477" y="6381199"/>
            <a:ext cx="540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B3FCCE63-C53D-47CB-9EA0-CA449EAB065F}" type="slidenum">
              <a:rPr lang="en-GB" smtClean="0"/>
              <a:pPr/>
              <a:t>‹#›</a:t>
            </a:fld>
            <a:endParaRPr lang="en-GB"/>
          </a:p>
        </p:txBody>
      </p:sp>
      <p:cxnSp>
        <p:nvCxnSpPr>
          <p:cNvPr id="8" name="Straight Connector 7"/>
          <p:cNvCxnSpPr/>
          <p:nvPr userDrawn="1"/>
        </p:nvCxnSpPr>
        <p:spPr>
          <a:xfrm>
            <a:off x="0" y="6307582"/>
            <a:ext cx="12192000" cy="0"/>
          </a:xfrm>
          <a:prstGeom prst="line">
            <a:avLst/>
          </a:prstGeom>
          <a:ln w="38100">
            <a:solidFill>
              <a:srgbClr val="C0910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53252" y="6405190"/>
            <a:ext cx="1349714" cy="360000"/>
          </a:xfrm>
          <a:prstGeom prst="rect">
            <a:avLst/>
          </a:prstGeom>
        </p:spPr>
      </p:pic>
    </p:spTree>
    <p:extLst>
      <p:ext uri="{BB962C8B-B14F-4D97-AF65-F5344CB8AC3E}">
        <p14:creationId xmlns:p14="http://schemas.microsoft.com/office/powerpoint/2010/main" val="2325830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514350" indent="-51435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744538" indent="-45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011238" indent="-457200" algn="l" defTabSz="8048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165225"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433513"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google.co.uk/url?sa=i&amp;rct=j&amp;q=&amp;esrc=s&amp;source=images&amp;cd=&amp;cad=rja&amp;uact=8&amp;ved=0ahUKEwiN8PuQ3tPPAhXDPxoKHVQICWUQjRwIBw&amp;url=https://www.nursingtimes.net/roles/nurse-managers/bedrails-falls-and-injury-evidence-or-opinion-a-review-of-their-use-and-effects-/5003512.article&amp;bvm=bv.135475266,d.d2s&amp;psig=AFQjCNExiAXwFfE79TIbt6VI_IgIjXviNw&amp;ust=1476308616959947"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28.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34737A"/>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6022" y="1394907"/>
            <a:ext cx="7235660" cy="762000"/>
          </a:xfrm>
        </p:spPr>
        <p:txBody>
          <a:bodyPr>
            <a:normAutofit fontScale="90000"/>
          </a:bodyPr>
          <a:lstStyle/>
          <a:p>
            <a:pPr eaLnBrk="1" hangingPunct="1"/>
            <a:r>
              <a:rPr lang="en-GB" altLang="en-US" sz="3600" dirty="0">
                <a:solidFill>
                  <a:schemeClr val="bg1"/>
                </a:solidFill>
                <a:latin typeface="Arial" panose="020B0604020202020204" pitchFamily="34" charset="0"/>
                <a:cs typeface="Arial" panose="020B0604020202020204" pitchFamily="34" charset="0"/>
              </a:rPr>
              <a:t>The Mental Capacity Act &amp; Deprivation of Liberty Safeguards: </a:t>
            </a:r>
            <a:br>
              <a:rPr lang="en-GB" altLang="en-US" sz="3600" dirty="0">
                <a:solidFill>
                  <a:schemeClr val="bg1"/>
                </a:solidFill>
                <a:latin typeface="Arial" panose="020B0604020202020204" pitchFamily="34" charset="0"/>
                <a:cs typeface="Arial" panose="020B0604020202020204" pitchFamily="34" charset="0"/>
              </a:rPr>
            </a:br>
            <a:r>
              <a:rPr lang="en-GB" altLang="en-US" sz="3600" dirty="0">
                <a:solidFill>
                  <a:schemeClr val="bg1"/>
                </a:solidFill>
                <a:latin typeface="Arial" panose="020B0604020202020204" pitchFamily="34" charset="0"/>
                <a:cs typeface="Arial" panose="020B0604020202020204" pitchFamily="34" charset="0"/>
              </a:rPr>
              <a:t>An Introduction</a:t>
            </a:r>
            <a:br>
              <a:rPr lang="en-GB" altLang="en-US" dirty="0"/>
            </a:br>
            <a:endParaRPr lang="en-GB" altLang="en-US" dirty="0"/>
          </a:p>
        </p:txBody>
      </p:sp>
      <p:sp>
        <p:nvSpPr>
          <p:cNvPr id="7171" name="Rectangle 3"/>
          <p:cNvSpPr>
            <a:spLocks noGrp="1" noChangeArrowheads="1"/>
          </p:cNvSpPr>
          <p:nvPr>
            <p:ph idx="1"/>
          </p:nvPr>
        </p:nvSpPr>
        <p:spPr>
          <a:xfrm>
            <a:off x="996022" y="1954694"/>
            <a:ext cx="8240712" cy="4092575"/>
          </a:xfrm>
        </p:spPr>
        <p:txBody>
          <a:bodyPr/>
          <a:lstStyle/>
          <a:p>
            <a:pPr marL="0" indent="0">
              <a:buNone/>
            </a:pPr>
            <a:endParaRPr lang="en-GB" altLang="en-US" sz="4000" b="1" dirty="0">
              <a:solidFill>
                <a:srgbClr val="005CB8"/>
              </a:solidFill>
            </a:endParaRPr>
          </a:p>
          <a:p>
            <a:pPr marL="0" indent="0">
              <a:buNone/>
            </a:pPr>
            <a:r>
              <a:rPr lang="en-GB" altLang="en-US" b="1" dirty="0">
                <a:solidFill>
                  <a:srgbClr val="ECF8F7"/>
                </a:solidFill>
                <a:latin typeface="Arial" panose="020B0604020202020204" pitchFamily="34" charset="0"/>
                <a:cs typeface="Arial" panose="020B0604020202020204" pitchFamily="34" charset="0"/>
              </a:rPr>
              <a:t>Phil Carter</a:t>
            </a:r>
          </a:p>
          <a:p>
            <a:pPr marL="0" indent="0">
              <a:buNone/>
            </a:pPr>
            <a:endParaRPr lang="en-GB" altLang="en-US" b="1" dirty="0">
              <a:solidFill>
                <a:srgbClr val="005CB8"/>
              </a:solidFill>
            </a:endParaRPr>
          </a:p>
          <a:p>
            <a:pPr marL="0" indent="0">
              <a:buNone/>
            </a:pPr>
            <a:r>
              <a:rPr lang="en-GB" altLang="en-US" b="1" dirty="0">
                <a:solidFill>
                  <a:srgbClr val="ECF8F7"/>
                </a:solidFill>
                <a:latin typeface="Arial" panose="020B0604020202020204" pitchFamily="34" charset="0"/>
                <a:cs typeface="Arial" panose="020B0604020202020204" pitchFamily="34" charset="0"/>
              </a:rPr>
              <a:t>(Mental Capacity Act / Deprivation of Liberty Safeguards, Training &amp; Development Worker)</a:t>
            </a:r>
          </a:p>
          <a:p>
            <a:pPr marL="0" indent="0">
              <a:buNone/>
            </a:pPr>
            <a:endParaRPr lang="en-GB" altLang="en-US" b="1" dirty="0">
              <a:solidFill>
                <a:srgbClr val="005CB8"/>
              </a:solidFill>
              <a:latin typeface="Arial" panose="020B0604020202020204" pitchFamily="34" charset="0"/>
              <a:cs typeface="Arial" panose="020B0604020202020204" pitchFamily="34" charset="0"/>
            </a:endParaRPr>
          </a:p>
          <a:p>
            <a:pPr marL="0" indent="0">
              <a:buNone/>
            </a:pPr>
            <a:r>
              <a:rPr lang="en-GB" altLang="en-US" b="1" dirty="0">
                <a:solidFill>
                  <a:srgbClr val="ECF8F7"/>
                </a:solidFill>
                <a:latin typeface="Arial" panose="020B0604020202020204" pitchFamily="34" charset="0"/>
                <a:cs typeface="Arial" panose="020B0604020202020204" pitchFamily="34" charset="0"/>
              </a:rPr>
              <a:t>2018</a:t>
            </a:r>
          </a:p>
          <a:p>
            <a:pPr marL="0" indent="0">
              <a:buNone/>
            </a:pPr>
            <a:endParaRPr lang="en-GB" altLang="en-US" sz="4000" b="1" dirty="0">
              <a:solidFill>
                <a:srgbClr val="005CB8"/>
              </a:solidFill>
            </a:endParaRPr>
          </a:p>
        </p:txBody>
      </p:sp>
    </p:spTree>
    <p:extLst>
      <p:ext uri="{BB962C8B-B14F-4D97-AF65-F5344CB8AC3E}">
        <p14:creationId xmlns:p14="http://schemas.microsoft.com/office/powerpoint/2010/main" val="371143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49205" y="874925"/>
            <a:ext cx="5105400" cy="1008063"/>
          </a:xfrm>
        </p:spPr>
        <p:txBody>
          <a:bodyPr>
            <a:noAutofit/>
          </a:bodyPr>
          <a:lstStyle/>
          <a:p>
            <a:pPr eaLnBrk="1" hangingPunct="1"/>
            <a:r>
              <a:rPr lang="en-GB" altLang="en-US" dirty="0">
                <a:latin typeface="Arial" panose="020B0604020202020204" pitchFamily="34" charset="0"/>
                <a:cs typeface="Arial" panose="020B0604020202020204" pitchFamily="34" charset="0"/>
              </a:rPr>
              <a:t>The Mental Capacity Act 2005 (pg.6)</a:t>
            </a:r>
          </a:p>
        </p:txBody>
      </p:sp>
      <p:sp>
        <p:nvSpPr>
          <p:cNvPr id="25603" name="Rectangle 3"/>
          <p:cNvSpPr>
            <a:spLocks noGrp="1" noChangeArrowheads="1"/>
          </p:cNvSpPr>
          <p:nvPr>
            <p:ph idx="1"/>
          </p:nvPr>
        </p:nvSpPr>
        <p:spPr>
          <a:xfrm>
            <a:off x="949205" y="2839293"/>
            <a:ext cx="5688013" cy="4205287"/>
          </a:xfrm>
        </p:spPr>
        <p:txBody>
          <a:bodyPr/>
          <a:lstStyle/>
          <a:p>
            <a:pPr eaLnBrk="1" hangingPunct="1">
              <a:buFont typeface="Wingdings" panose="05000000000000000000" pitchFamily="2" charset="2"/>
              <a:buNone/>
            </a:pPr>
            <a:endParaRPr lang="en-GB" altLang="en-US" sz="2400" b="1" dirty="0"/>
          </a:p>
          <a:p>
            <a:pPr eaLnBrk="1" hangingPunct="1"/>
            <a:r>
              <a:rPr lang="en-GB" altLang="en-US" sz="2000" b="1" dirty="0">
                <a:latin typeface="Arial" panose="020B0604020202020204" pitchFamily="34" charset="0"/>
                <a:cs typeface="Arial" panose="020B0604020202020204" pitchFamily="34" charset="0"/>
              </a:rPr>
              <a:t>Anyone acting in professional role</a:t>
            </a:r>
          </a:p>
          <a:p>
            <a:pPr eaLnBrk="1" hangingPunct="1"/>
            <a:r>
              <a:rPr lang="en-GB" altLang="en-US" sz="2000" b="1" dirty="0">
                <a:latin typeface="Arial" panose="020B0604020202020204" pitchFamily="34" charset="0"/>
                <a:cs typeface="Arial" panose="020B0604020202020204" pitchFamily="34" charset="0"/>
              </a:rPr>
              <a:t>Anyone with legal authority to make decisions on behalf of person lacking capacity</a:t>
            </a:r>
          </a:p>
          <a:p>
            <a:pPr eaLnBrk="1" hangingPunct="1"/>
            <a:r>
              <a:rPr lang="en-GB" altLang="en-US" sz="2000" b="1" dirty="0">
                <a:latin typeface="Arial" panose="020B0604020202020204" pitchFamily="34" charset="0"/>
                <a:cs typeface="Arial" panose="020B0604020202020204" pitchFamily="34" charset="0"/>
              </a:rPr>
              <a:t>Anyone paid for acts in relation to a person  who lacks capacity.</a:t>
            </a:r>
          </a:p>
          <a:p>
            <a:pPr eaLnBrk="1" hangingPunct="1">
              <a:buFont typeface="Wingdings" panose="05000000000000000000" pitchFamily="2" charset="2"/>
              <a:buNone/>
            </a:pPr>
            <a:endParaRPr lang="en-GB" altLang="en-US" sz="2000" b="1" dirty="0">
              <a:solidFill>
                <a:srgbClr val="005CB8"/>
              </a:solidFill>
              <a:latin typeface="Arial" panose="020B0604020202020204" pitchFamily="34" charset="0"/>
              <a:cs typeface="Arial" panose="020B0604020202020204" pitchFamily="34" charset="0"/>
            </a:endParaRPr>
          </a:p>
          <a:p>
            <a:pPr eaLnBrk="1" hangingPunct="1"/>
            <a:r>
              <a:rPr lang="en-GB" altLang="en-US" sz="2000" b="1" dirty="0">
                <a:latin typeface="Arial" panose="020B0604020202020204" pitchFamily="34" charset="0"/>
                <a:cs typeface="Arial" panose="020B0604020202020204" pitchFamily="34" charset="0"/>
              </a:rPr>
              <a:t>Guide for family carers</a:t>
            </a:r>
          </a:p>
          <a:p>
            <a:pPr eaLnBrk="1" hangingPunct="1"/>
            <a:endParaRPr lang="en-GB" altLang="en-US" sz="2000" b="1" dirty="0">
              <a:solidFill>
                <a:srgbClr val="FF0000"/>
              </a:solidFill>
            </a:endParaRPr>
          </a:p>
        </p:txBody>
      </p:sp>
      <p:pic>
        <p:nvPicPr>
          <p:cNvPr id="25604" name="Picture 5" descr="DCA_MCA_guide_family_and_friends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725" y="3198274"/>
            <a:ext cx="192722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0544" y="1052514"/>
            <a:ext cx="1728788"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6" name="TextBox 1"/>
          <p:cNvSpPr txBox="1">
            <a:spLocks noChangeArrowheads="1"/>
          </p:cNvSpPr>
          <p:nvPr/>
        </p:nvSpPr>
        <p:spPr bwMode="auto">
          <a:xfrm>
            <a:off x="949205" y="2208214"/>
            <a:ext cx="2232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a:spcBef>
                <a:spcPct val="0"/>
              </a:spcBef>
              <a:buClrTx/>
              <a:buFontTx/>
              <a:buNone/>
            </a:pPr>
            <a:r>
              <a:rPr lang="en-GB" altLang="en-US" b="1" dirty="0">
                <a:solidFill>
                  <a:schemeClr val="tx1"/>
                </a:solidFill>
                <a:cs typeface="Arial" panose="020B0604020202020204" pitchFamily="34" charset="0"/>
              </a:rPr>
              <a:t>Code of Practice</a:t>
            </a:r>
          </a:p>
        </p:txBody>
      </p:sp>
      <p:cxnSp>
        <p:nvCxnSpPr>
          <p:cNvPr id="7" name="Straight Connector 6"/>
          <p:cNvCxnSpPr/>
          <p:nvPr/>
        </p:nvCxnSpPr>
        <p:spPr>
          <a:xfrm>
            <a:off x="7559063" y="1882988"/>
            <a:ext cx="0" cy="4408668"/>
          </a:xfrm>
          <a:prstGeom prst="line">
            <a:avLst/>
          </a:prstGeom>
          <a:ln w="38100">
            <a:solidFill>
              <a:srgbClr val="C0910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14162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958984" y="1963378"/>
            <a:ext cx="5256212" cy="4084637"/>
          </a:xfrm>
        </p:spPr>
        <p:txBody>
          <a:bodyPr/>
          <a:lstStyle/>
          <a:p>
            <a:pPr>
              <a:lnSpc>
                <a:spcPct val="80000"/>
              </a:lnSpc>
              <a:defRPr/>
            </a:pPr>
            <a:r>
              <a:rPr lang="en-US" altLang="en-US" sz="2000" dirty="0">
                <a:latin typeface="Arial" panose="020B0604020202020204" pitchFamily="34" charset="0"/>
                <a:cs typeface="Arial" panose="020B0604020202020204" pitchFamily="34" charset="0"/>
              </a:rPr>
              <a:t>We should </a:t>
            </a:r>
            <a:r>
              <a:rPr lang="en-US" altLang="en-US" sz="2000" u="sng" dirty="0">
                <a:solidFill>
                  <a:srgbClr val="34737A"/>
                </a:solidFill>
                <a:latin typeface="Arial" panose="020B0604020202020204" pitchFamily="34" charset="0"/>
                <a:cs typeface="Arial" panose="020B0604020202020204" pitchFamily="34" charset="0"/>
              </a:rPr>
              <a:t>presume</a:t>
            </a:r>
            <a:r>
              <a:rPr lang="en-US" altLang="en-US" sz="2000" dirty="0">
                <a:solidFill>
                  <a:srgbClr val="34737A"/>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that adults have the </a:t>
            </a:r>
            <a:r>
              <a:rPr lang="en-US" altLang="en-US" sz="2000" u="sng" dirty="0">
                <a:solidFill>
                  <a:srgbClr val="34737A"/>
                </a:solidFill>
                <a:latin typeface="Arial" panose="020B0604020202020204" pitchFamily="34" charset="0"/>
                <a:cs typeface="Arial" panose="020B0604020202020204" pitchFamily="34" charset="0"/>
              </a:rPr>
              <a:t>capacity</a:t>
            </a:r>
            <a:r>
              <a:rPr lang="en-US" altLang="en-US" sz="2000" dirty="0">
                <a:solidFill>
                  <a:srgbClr val="008000"/>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to consent to or refuse unless it can be established that they lack that capacity. </a:t>
            </a:r>
          </a:p>
          <a:p>
            <a:pPr>
              <a:lnSpc>
                <a:spcPct val="80000"/>
              </a:lnSpc>
              <a:defRPr/>
            </a:pPr>
            <a:endParaRPr lang="en-US" altLang="en-US" sz="2000" dirty="0">
              <a:latin typeface="Arial" panose="020B0604020202020204" pitchFamily="34" charset="0"/>
              <a:cs typeface="Arial" panose="020B0604020202020204" pitchFamily="34" charset="0"/>
            </a:endParaRPr>
          </a:p>
          <a:p>
            <a:pPr>
              <a:lnSpc>
                <a:spcPct val="80000"/>
              </a:lnSpc>
              <a:defRPr/>
            </a:pPr>
            <a:r>
              <a:rPr lang="en-US" altLang="en-US" sz="2000" dirty="0">
                <a:latin typeface="Arial" panose="020B0604020202020204" pitchFamily="34" charset="0"/>
                <a:cs typeface="Arial" panose="020B0604020202020204" pitchFamily="34" charset="0"/>
              </a:rPr>
              <a:t>Each assessment of an individual’s </a:t>
            </a:r>
            <a:r>
              <a:rPr lang="en-US" altLang="en-US" sz="2000" u="sng" dirty="0">
                <a:solidFill>
                  <a:srgbClr val="34737A"/>
                </a:solidFill>
                <a:latin typeface="Arial" panose="020B0604020202020204" pitchFamily="34" charset="0"/>
                <a:cs typeface="Arial" panose="020B0604020202020204" pitchFamily="34" charset="0"/>
              </a:rPr>
              <a:t>capacity should relate to a specific decision</a:t>
            </a:r>
          </a:p>
          <a:p>
            <a:pPr>
              <a:lnSpc>
                <a:spcPct val="80000"/>
              </a:lnSpc>
              <a:defRPr/>
            </a:pPr>
            <a:endParaRPr lang="en-US" altLang="en-US" sz="2000" dirty="0">
              <a:latin typeface="Arial" panose="020B0604020202020204" pitchFamily="34" charset="0"/>
              <a:cs typeface="Arial" panose="020B0604020202020204" pitchFamily="34" charset="0"/>
            </a:endParaRPr>
          </a:p>
          <a:p>
            <a:pPr>
              <a:lnSpc>
                <a:spcPct val="80000"/>
              </a:lnSpc>
              <a:defRPr/>
            </a:pPr>
            <a:r>
              <a:rPr lang="en-US" altLang="en-US" sz="2000" dirty="0">
                <a:latin typeface="Arial" panose="020B0604020202020204" pitchFamily="34" charset="0"/>
                <a:cs typeface="Arial" panose="020B0604020202020204" pitchFamily="34" charset="0"/>
              </a:rPr>
              <a:t>The </a:t>
            </a:r>
            <a:r>
              <a:rPr lang="en-US" altLang="en-US" sz="2000" i="1" dirty="0">
                <a:latin typeface="Arial" panose="020B0604020202020204" pitchFamily="34" charset="0"/>
                <a:cs typeface="Arial" panose="020B0604020202020204" pitchFamily="34" charset="0"/>
              </a:rPr>
              <a:t>Mental Capacity Act Code of Practice </a:t>
            </a:r>
            <a:r>
              <a:rPr lang="en-US" altLang="en-US" sz="2000" dirty="0">
                <a:latin typeface="Arial" panose="020B0604020202020204" pitchFamily="34" charset="0"/>
                <a:cs typeface="Arial" panose="020B0604020202020204" pitchFamily="34" charset="0"/>
              </a:rPr>
              <a:t>stipulates that professionals should </a:t>
            </a:r>
            <a:r>
              <a:rPr lang="en-US" altLang="en-US" sz="2000" u="sng" dirty="0">
                <a:solidFill>
                  <a:srgbClr val="34737A"/>
                </a:solidFill>
                <a:latin typeface="Arial" panose="020B0604020202020204" pitchFamily="34" charset="0"/>
                <a:cs typeface="Arial" panose="020B0604020202020204" pitchFamily="34" charset="0"/>
              </a:rPr>
              <a:t>never express an opinion on a person’s lack of capacity without carrying out a proper examination and assessment; </a:t>
            </a:r>
          </a:p>
          <a:p>
            <a:pPr marL="0" indent="0">
              <a:lnSpc>
                <a:spcPct val="80000"/>
              </a:lnSpc>
              <a:buNone/>
              <a:defRPr/>
            </a:pPr>
            <a:endParaRPr lang="en-GB" altLang="en-US" sz="2000" u="sng" dirty="0">
              <a:solidFill>
                <a:srgbClr val="FF3300"/>
              </a:solidFill>
            </a:endParaRPr>
          </a:p>
          <a:p>
            <a:pPr marL="0" indent="0">
              <a:lnSpc>
                <a:spcPct val="80000"/>
              </a:lnSpc>
              <a:buNone/>
              <a:defRPr/>
            </a:pPr>
            <a:r>
              <a:rPr lang="en-GB" altLang="en-US" sz="1200" dirty="0">
                <a:latin typeface="Arial" panose="020B0604020202020204" pitchFamily="34" charset="0"/>
                <a:cs typeface="Arial" panose="020B0604020202020204" pitchFamily="34" charset="0"/>
              </a:rPr>
              <a:t>MPS: Consent to Medical Treatment in the UK</a:t>
            </a:r>
            <a:endParaRPr lang="en-US" altLang="en-US" sz="1200" dirty="0">
              <a:latin typeface="Arial" panose="020B0604020202020204" pitchFamily="34" charset="0"/>
              <a:cs typeface="Arial" panose="020B0604020202020204" pitchFamily="34" charset="0"/>
            </a:endParaRPr>
          </a:p>
          <a:p>
            <a:pPr marL="0" indent="0">
              <a:lnSpc>
                <a:spcPct val="80000"/>
              </a:lnSpc>
              <a:buNone/>
              <a:defRPr/>
            </a:pPr>
            <a:endParaRPr lang="en-US" altLang="en-US" sz="2000" dirty="0"/>
          </a:p>
        </p:txBody>
      </p:sp>
      <p:sp>
        <p:nvSpPr>
          <p:cNvPr id="27651" name="Rectangle 3"/>
          <p:cNvSpPr>
            <a:spLocks noGrp="1" noChangeArrowheads="1"/>
          </p:cNvSpPr>
          <p:nvPr>
            <p:ph type="title"/>
          </p:nvPr>
        </p:nvSpPr>
        <p:spPr>
          <a:xfrm>
            <a:off x="958984" y="714683"/>
            <a:ext cx="809625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A0E2"/>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normAutofit/>
          </a:bodyPr>
          <a:lstStyle/>
          <a:p>
            <a:r>
              <a:rPr lang="en-GB" altLang="en-US" sz="4400" dirty="0">
                <a:latin typeface="Arial" panose="020B0604020202020204" pitchFamily="34" charset="0"/>
                <a:cs typeface="Arial" panose="020B0604020202020204" pitchFamily="34" charset="0"/>
              </a:rPr>
              <a:t>Introducing the MCA</a:t>
            </a:r>
            <a:endParaRPr lang="en-US" altLang="en-US" sz="4400" dirty="0">
              <a:latin typeface="Arial" panose="020B0604020202020204" pitchFamily="34" charset="0"/>
              <a:cs typeface="Arial" panose="020B0604020202020204" pitchFamily="34" charset="0"/>
            </a:endParaRPr>
          </a:p>
        </p:txBody>
      </p:sp>
      <p:pic>
        <p:nvPicPr>
          <p:cNvPr id="27652" name="Picture 1029" descr="41Sr1ssQPML__SL500_AA240_"/>
          <p:cNvPicPr>
            <a:picLocks noChangeAspect="1" noChangeArrowheads="1"/>
          </p:cNvPicPr>
          <p:nvPr/>
        </p:nvPicPr>
        <p:blipFill>
          <a:blip r:embed="rId3">
            <a:extLst>
              <a:ext uri="{28A0092B-C50C-407E-A947-70E740481C1C}">
                <a14:useLocalDpi xmlns:a14="http://schemas.microsoft.com/office/drawing/2010/main" val="0"/>
              </a:ext>
            </a:extLst>
          </a:blip>
          <a:srcRect l="15511" r="14467"/>
          <a:stretch>
            <a:fillRect/>
          </a:stretch>
        </p:blipFill>
        <p:spPr bwMode="auto">
          <a:xfrm>
            <a:off x="8456701" y="1877711"/>
            <a:ext cx="2921539" cy="417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7559063" y="1882988"/>
            <a:ext cx="0" cy="4408668"/>
          </a:xfrm>
          <a:prstGeom prst="line">
            <a:avLst/>
          </a:prstGeom>
          <a:ln w="38100">
            <a:solidFill>
              <a:srgbClr val="C0910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9103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40688" y="3188990"/>
            <a:ext cx="8280400" cy="3085686"/>
          </a:xfrm>
        </p:spPr>
        <p:txBody>
          <a:bodyPr>
            <a:normAutofit fontScale="90000"/>
          </a:bodyPr>
          <a:lstStyle/>
          <a:p>
            <a:pPr algn="ctr" eaLnBrk="1" hangingPunct="1"/>
            <a:br>
              <a:rPr lang="en-GB" altLang="en-US" sz="2400" dirty="0"/>
            </a:br>
            <a:br>
              <a:rPr lang="en-GB" altLang="en-US" sz="2400" dirty="0">
                <a:solidFill>
                  <a:srgbClr val="008000"/>
                </a:solidFill>
              </a:rPr>
            </a:br>
            <a:br>
              <a:rPr lang="en-GB" altLang="en-US" sz="2400" dirty="0">
                <a:solidFill>
                  <a:srgbClr val="008000"/>
                </a:solidFill>
              </a:rPr>
            </a:br>
            <a:br>
              <a:rPr lang="en-GB" altLang="en-US" sz="2400" dirty="0">
                <a:solidFill>
                  <a:srgbClr val="008000"/>
                </a:solidFill>
              </a:rPr>
            </a:br>
            <a:br>
              <a:rPr lang="en-GB" altLang="en-US" sz="2400" dirty="0">
                <a:solidFill>
                  <a:srgbClr val="008000"/>
                </a:solidFill>
              </a:rPr>
            </a:br>
            <a:br>
              <a:rPr lang="en-GB" altLang="en-US" sz="2400" dirty="0">
                <a:solidFill>
                  <a:srgbClr val="008000"/>
                </a:solidFill>
              </a:rPr>
            </a:br>
            <a:br>
              <a:rPr lang="en-GB" altLang="en-US" sz="2400" dirty="0">
                <a:solidFill>
                  <a:srgbClr val="008000"/>
                </a:solidFill>
              </a:rPr>
            </a:br>
            <a:br>
              <a:rPr lang="en-GB" altLang="en-US" sz="2400" dirty="0">
                <a:solidFill>
                  <a:srgbClr val="008000"/>
                </a:solidFill>
              </a:rPr>
            </a:br>
            <a:r>
              <a:rPr lang="en-GB" altLang="en-US" sz="2400" dirty="0">
                <a:solidFill>
                  <a:srgbClr val="34737A"/>
                </a:solidFill>
                <a:latin typeface="Arial" panose="020B0604020202020204" pitchFamily="34" charset="0"/>
                <a:cs typeface="Arial" panose="020B0604020202020204" pitchFamily="34" charset="0"/>
              </a:rPr>
              <a:t>Exercise:  What are the 5 Principles of the MCA in the correct order?</a:t>
            </a:r>
            <a:endParaRPr lang="en-US" altLang="en-US" sz="2400" dirty="0">
              <a:solidFill>
                <a:srgbClr val="34737A"/>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941354" y="1686273"/>
            <a:ext cx="8135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a:spcBef>
                <a:spcPct val="0"/>
              </a:spcBef>
              <a:buClrTx/>
              <a:buFontTx/>
              <a:buNone/>
            </a:pPr>
            <a:r>
              <a:rPr lang="en-GB" altLang="en-US" sz="2400" dirty="0">
                <a:solidFill>
                  <a:schemeClr val="tx1"/>
                </a:solidFill>
                <a:cs typeface="Arial" panose="020B0604020202020204" pitchFamily="34" charset="0"/>
              </a:rPr>
              <a:t>To Understand The Mental Capacity Act You Need to understand the</a:t>
            </a:r>
            <a:br>
              <a:rPr lang="en-GB" altLang="en-US" sz="2400" dirty="0">
                <a:solidFill>
                  <a:srgbClr val="00204E"/>
                </a:solidFill>
                <a:cs typeface="Arial" panose="020B0604020202020204" pitchFamily="34" charset="0"/>
              </a:rPr>
            </a:br>
            <a:r>
              <a:rPr lang="en-GB" altLang="en-US" sz="2400" dirty="0">
                <a:solidFill>
                  <a:srgbClr val="34737A"/>
                </a:solidFill>
                <a:cs typeface="Arial" panose="020B0604020202020204" pitchFamily="34" charset="0"/>
              </a:rPr>
              <a:t>5 principles</a:t>
            </a:r>
          </a:p>
        </p:txBody>
      </p:sp>
      <p:sp>
        <p:nvSpPr>
          <p:cNvPr id="5" name="TextBox 4"/>
          <p:cNvSpPr txBox="1"/>
          <p:nvPr/>
        </p:nvSpPr>
        <p:spPr>
          <a:xfrm>
            <a:off x="941354" y="669053"/>
            <a:ext cx="6264275" cy="769441"/>
          </a:xfrm>
          <a:prstGeom prst="rect">
            <a:avLst/>
          </a:prstGeom>
          <a:noFill/>
        </p:spPr>
        <p:txBody>
          <a:bodyPr>
            <a:spAutoFit/>
          </a:bodyPr>
          <a:lstStyle/>
          <a:p>
            <a:pPr>
              <a:defRPr/>
            </a:pPr>
            <a:r>
              <a:rPr lang="en-GB" altLang="en-US" sz="4400" b="1" kern="0" dirty="0">
                <a:latin typeface="Arial" panose="020B0604020202020204" pitchFamily="34" charset="0"/>
                <a:ea typeface="+mj-ea"/>
                <a:cs typeface="Arial" panose="020B0604020202020204" pitchFamily="34" charset="0"/>
              </a:rPr>
              <a:t>Mental Capacity Act</a:t>
            </a:r>
            <a:endParaRPr lang="en-GB" sz="4400"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424085460"/>
              </p:ext>
            </p:extLst>
          </p:nvPr>
        </p:nvGraphicFramePr>
        <p:xfrm>
          <a:off x="3692792" y="2403930"/>
          <a:ext cx="4776192" cy="296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249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59853" y="791235"/>
            <a:ext cx="11505148" cy="659003"/>
          </a:xfrm>
        </p:spPr>
        <p:txBody>
          <a:bodyPr>
            <a:noAutofit/>
          </a:bodyPr>
          <a:lstStyle/>
          <a:p>
            <a:pPr algn="ctr"/>
            <a:r>
              <a:rPr lang="en-GB" altLang="en-US" sz="4400" dirty="0">
                <a:latin typeface="Arial" panose="020B0604020202020204" pitchFamily="34" charset="0"/>
                <a:cs typeface="Arial" panose="020B0604020202020204" pitchFamily="34" charset="0"/>
              </a:rPr>
              <a:t>MCA : 5 Principles</a:t>
            </a:r>
          </a:p>
        </p:txBody>
      </p:sp>
      <p:graphicFrame>
        <p:nvGraphicFramePr>
          <p:cNvPr id="5" name="Diagram 4"/>
          <p:cNvGraphicFramePr/>
          <p:nvPr>
            <p:extLst>
              <p:ext uri="{D42A27DB-BD31-4B8C-83A1-F6EECF244321}">
                <p14:modId xmlns:p14="http://schemas.microsoft.com/office/powerpoint/2010/main" val="3655267016"/>
              </p:ext>
            </p:extLst>
          </p:nvPr>
        </p:nvGraphicFramePr>
        <p:xfrm>
          <a:off x="2919413" y="195207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a:spLocks noChangeArrowheads="1"/>
          </p:cNvSpPr>
          <p:nvPr/>
        </p:nvSpPr>
        <p:spPr bwMode="auto">
          <a:xfrm rot="4307182">
            <a:off x="3625193" y="3831153"/>
            <a:ext cx="42497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a:spcBef>
                <a:spcPct val="0"/>
              </a:spcBef>
              <a:buClrTx/>
              <a:buFontTx/>
              <a:buNone/>
            </a:pPr>
            <a:r>
              <a:rPr lang="en-GB" altLang="en-US" sz="6000" b="1" dirty="0">
                <a:solidFill>
                  <a:schemeClr val="tx1"/>
                </a:solidFill>
              </a:rPr>
              <a:t>---------------</a:t>
            </a:r>
          </a:p>
        </p:txBody>
      </p:sp>
      <p:sp>
        <p:nvSpPr>
          <p:cNvPr id="15" name="TextBox 14"/>
          <p:cNvSpPr txBox="1"/>
          <p:nvPr/>
        </p:nvSpPr>
        <p:spPr>
          <a:xfrm>
            <a:off x="8640764" y="3614738"/>
            <a:ext cx="1082348" cy="369332"/>
          </a:xfrm>
          <a:prstGeom prst="rect">
            <a:avLst/>
          </a:prstGeom>
          <a:noFill/>
        </p:spPr>
        <p:txBody>
          <a:bodyPr wrap="none">
            <a:spAutoFit/>
          </a:bodyPr>
          <a:lstStyle/>
          <a:p>
            <a:pPr>
              <a:defRPr/>
            </a:pPr>
            <a:r>
              <a:rPr lang="en-GB" dirty="0">
                <a:solidFill>
                  <a:srgbClr val="34737A"/>
                </a:solidFill>
                <a:latin typeface="Arial" panose="020B0604020202020204" pitchFamily="34" charset="0"/>
                <a:cs typeface="Arial" panose="020B0604020202020204" pitchFamily="34" charset="0"/>
              </a:rPr>
              <a:t>Capacity</a:t>
            </a:r>
          </a:p>
        </p:txBody>
      </p:sp>
      <p:sp>
        <p:nvSpPr>
          <p:cNvPr id="16" name="TextBox 15"/>
          <p:cNvSpPr txBox="1"/>
          <p:nvPr/>
        </p:nvSpPr>
        <p:spPr>
          <a:xfrm>
            <a:off x="2060575" y="4154488"/>
            <a:ext cx="1622560" cy="369332"/>
          </a:xfrm>
          <a:prstGeom prst="rect">
            <a:avLst/>
          </a:prstGeom>
          <a:noFill/>
        </p:spPr>
        <p:txBody>
          <a:bodyPr wrap="none">
            <a:spAutoFit/>
          </a:bodyPr>
          <a:lstStyle/>
          <a:p>
            <a:pPr>
              <a:defRPr/>
            </a:pPr>
            <a:r>
              <a:rPr lang="en-GB" dirty="0">
                <a:solidFill>
                  <a:srgbClr val="34737A"/>
                </a:solidFill>
                <a:latin typeface="Arial" panose="020B0604020202020204" pitchFamily="34" charset="0"/>
                <a:cs typeface="Arial" panose="020B0604020202020204" pitchFamily="34" charset="0"/>
              </a:rPr>
              <a:t>Lack</a:t>
            </a:r>
            <a:r>
              <a:rPr lang="en-GB" dirty="0">
                <a:solidFill>
                  <a:srgbClr val="34737A"/>
                </a:solidFill>
              </a:rPr>
              <a:t> </a:t>
            </a:r>
            <a:r>
              <a:rPr lang="en-GB" dirty="0">
                <a:solidFill>
                  <a:srgbClr val="34737A"/>
                </a:solidFill>
                <a:latin typeface="Arial" panose="020B0604020202020204" pitchFamily="34" charset="0"/>
                <a:cs typeface="Arial" panose="020B0604020202020204" pitchFamily="34" charset="0"/>
              </a:rPr>
              <a:t>Capacity</a:t>
            </a:r>
          </a:p>
        </p:txBody>
      </p:sp>
    </p:spTree>
    <p:extLst>
      <p:ext uri="{BB962C8B-B14F-4D97-AF65-F5344CB8AC3E}">
        <p14:creationId xmlns:p14="http://schemas.microsoft.com/office/powerpoint/2010/main" val="1210117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nodeType="afterGroup">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26062" y="565014"/>
            <a:ext cx="8096250" cy="1091257"/>
          </a:xfrm>
        </p:spPr>
        <p:txBody>
          <a:bodyPr>
            <a:normAutofit/>
          </a:bodyPr>
          <a:lstStyle/>
          <a:p>
            <a:pPr eaLnBrk="1" hangingPunct="1"/>
            <a:r>
              <a:rPr lang="en-GB" altLang="en-US" sz="4400" dirty="0">
                <a:latin typeface="Arial" panose="020B0604020202020204" pitchFamily="34" charset="0"/>
                <a:cs typeface="Arial" panose="020B0604020202020204" pitchFamily="34" charset="0"/>
              </a:rPr>
              <a:t>Mental Capacity Act</a:t>
            </a:r>
          </a:p>
        </p:txBody>
      </p:sp>
      <p:sp>
        <p:nvSpPr>
          <p:cNvPr id="32771" name="Rectangle 3"/>
          <p:cNvSpPr>
            <a:spLocks noGrp="1" noChangeArrowheads="1"/>
          </p:cNvSpPr>
          <p:nvPr>
            <p:ph idx="1"/>
          </p:nvPr>
        </p:nvSpPr>
        <p:spPr>
          <a:xfrm>
            <a:off x="926062" y="3216529"/>
            <a:ext cx="8642350" cy="2874170"/>
          </a:xfrm>
        </p:spPr>
        <p:txBody>
          <a:bodyPr/>
          <a:lstStyle/>
          <a:p>
            <a:pPr eaLnBrk="1" hangingPunct="1">
              <a:buFont typeface="Wingdings" panose="05000000000000000000" pitchFamily="2" charset="2"/>
              <a:buNone/>
            </a:pPr>
            <a:endParaRPr lang="en-GB" altLang="en-US" sz="2600" dirty="0"/>
          </a:p>
          <a:p>
            <a:pPr eaLnBrk="1" hangingPunct="1">
              <a:buFont typeface="Wingdings" panose="05000000000000000000" pitchFamily="2" charset="2"/>
              <a:buNone/>
            </a:pPr>
            <a:r>
              <a:rPr lang="en-GB" altLang="en-US" sz="2400" dirty="0">
                <a:latin typeface="Arial" panose="020B0604020202020204" pitchFamily="34" charset="0"/>
                <a:cs typeface="Arial" panose="020B0604020202020204" pitchFamily="34" charset="0"/>
              </a:rPr>
              <a:t>Incapacity cannot be simply based on:</a:t>
            </a:r>
          </a:p>
          <a:p>
            <a:pPr lvl="1" eaLnBrk="1" hangingPunct="1"/>
            <a:r>
              <a:rPr lang="en-GB" altLang="en-US" dirty="0">
                <a:solidFill>
                  <a:srgbClr val="34737A"/>
                </a:solidFill>
                <a:latin typeface="Arial" panose="020B0604020202020204" pitchFamily="34" charset="0"/>
                <a:cs typeface="Arial" panose="020B0604020202020204" pitchFamily="34" charset="0"/>
              </a:rPr>
              <a:t>Appearance/ age/ gender/ condition/ diagnosis/ behaviour/ race…</a:t>
            </a:r>
          </a:p>
          <a:p>
            <a:pPr lvl="1" eaLnBrk="1" hangingPunct="1"/>
            <a:r>
              <a:rPr lang="en-GB" altLang="en-US" dirty="0">
                <a:solidFill>
                  <a:srgbClr val="34737A"/>
                </a:solidFill>
                <a:latin typeface="Arial" panose="020B0604020202020204" pitchFamily="34" charset="0"/>
                <a:cs typeface="Arial" panose="020B0604020202020204" pitchFamily="34" charset="0"/>
              </a:rPr>
              <a:t>Incapacity to make other decisions</a:t>
            </a:r>
          </a:p>
          <a:p>
            <a:pPr lvl="1" eaLnBrk="1" hangingPunct="1"/>
            <a:r>
              <a:rPr lang="en-GB" altLang="en-US" dirty="0">
                <a:solidFill>
                  <a:srgbClr val="34737A"/>
                </a:solidFill>
                <a:latin typeface="Arial" panose="020B0604020202020204" pitchFamily="34" charset="0"/>
                <a:cs typeface="Arial" panose="020B0604020202020204" pitchFamily="34" charset="0"/>
              </a:rPr>
              <a:t>An unwise decision</a:t>
            </a:r>
          </a:p>
          <a:p>
            <a:pPr lvl="1" eaLnBrk="1" hangingPunct="1"/>
            <a:r>
              <a:rPr lang="en-GB" altLang="en-US" dirty="0">
                <a:solidFill>
                  <a:srgbClr val="34737A"/>
                </a:solidFill>
                <a:latin typeface="Arial" panose="020B0604020202020204" pitchFamily="34" charset="0"/>
                <a:cs typeface="Arial" panose="020B0604020202020204" pitchFamily="34" charset="0"/>
              </a:rPr>
              <a:t>Indecision</a:t>
            </a:r>
          </a:p>
        </p:txBody>
      </p:sp>
      <p:sp>
        <p:nvSpPr>
          <p:cNvPr id="2" name="TextBox 1"/>
          <p:cNvSpPr txBox="1"/>
          <p:nvPr/>
        </p:nvSpPr>
        <p:spPr>
          <a:xfrm>
            <a:off x="926062" y="1439159"/>
            <a:ext cx="4321175" cy="768350"/>
          </a:xfrm>
          <a:prstGeom prst="rect">
            <a:avLst/>
          </a:prstGeom>
          <a:noFill/>
        </p:spPr>
        <p:txBody>
          <a:bodyPr>
            <a:spAutoFit/>
          </a:bodyPr>
          <a:lstStyle/>
          <a:p>
            <a:pPr>
              <a:defRPr/>
            </a:pPr>
            <a:r>
              <a:rPr lang="en-GB" altLang="en-US" sz="4400" b="1" kern="0" dirty="0">
                <a:latin typeface="Arial"/>
              </a:rPr>
              <a:t>Principle 1</a:t>
            </a:r>
            <a:endParaRPr lang="en-GB" dirty="0"/>
          </a:p>
        </p:txBody>
      </p:sp>
      <p:sp>
        <p:nvSpPr>
          <p:cNvPr id="3" name="TextBox 2"/>
          <p:cNvSpPr txBox="1"/>
          <p:nvPr/>
        </p:nvSpPr>
        <p:spPr>
          <a:xfrm>
            <a:off x="926062" y="2322767"/>
            <a:ext cx="8096250" cy="893762"/>
          </a:xfrm>
          <a:prstGeom prst="rect">
            <a:avLst/>
          </a:prstGeom>
          <a:noFill/>
        </p:spPr>
        <p:txBody>
          <a:bodyPr wrap="square">
            <a:spAutoFit/>
          </a:bodyPr>
          <a:lstStyle/>
          <a:p>
            <a:pPr marL="342900" indent="-342900">
              <a:spcBef>
                <a:spcPct val="20000"/>
              </a:spcBef>
              <a:buClr>
                <a:srgbClr val="00A0E2"/>
              </a:buClr>
              <a:defRPr/>
            </a:pPr>
            <a:r>
              <a:rPr lang="en-GB" altLang="en-US" sz="2600" kern="0" dirty="0">
                <a:latin typeface="Arial"/>
              </a:rPr>
              <a:t>“A person must be </a:t>
            </a:r>
            <a:r>
              <a:rPr lang="en-GB" altLang="en-US" sz="2600" kern="0" dirty="0">
                <a:solidFill>
                  <a:srgbClr val="34737A"/>
                </a:solidFill>
                <a:latin typeface="Arial"/>
              </a:rPr>
              <a:t>assumed</a:t>
            </a:r>
            <a:r>
              <a:rPr lang="en-GB" altLang="en-US" sz="2600" kern="0" dirty="0">
                <a:latin typeface="Arial"/>
              </a:rPr>
              <a:t> to have capacity unless          established that she/he lacks capacity”</a:t>
            </a:r>
          </a:p>
        </p:txBody>
      </p:sp>
    </p:spTree>
    <p:extLst>
      <p:ext uri="{BB962C8B-B14F-4D97-AF65-F5344CB8AC3E}">
        <p14:creationId xmlns:p14="http://schemas.microsoft.com/office/powerpoint/2010/main" val="3525078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936685" y="728481"/>
            <a:ext cx="8096250" cy="762000"/>
          </a:xfrm>
          <a:noFill/>
        </p:spPr>
        <p:txBody>
          <a:bodyPr>
            <a:normAutofit/>
          </a:bodyPr>
          <a:lstStyle/>
          <a:p>
            <a:pPr eaLnBrk="1" hangingPunct="1"/>
            <a:r>
              <a:rPr lang="en-GB" altLang="en-US" sz="4400" dirty="0">
                <a:latin typeface="Arial" panose="020B0604020202020204" pitchFamily="34" charset="0"/>
                <a:cs typeface="Arial" panose="020B0604020202020204" pitchFamily="34" charset="0"/>
              </a:rPr>
              <a:t>Mental Capacity Act</a:t>
            </a:r>
          </a:p>
        </p:txBody>
      </p:sp>
      <p:sp>
        <p:nvSpPr>
          <p:cNvPr id="2" name="Rectangle 3"/>
          <p:cNvSpPr>
            <a:spLocks noGrp="1" noChangeArrowheads="1"/>
          </p:cNvSpPr>
          <p:nvPr>
            <p:ph idx="1"/>
          </p:nvPr>
        </p:nvSpPr>
        <p:spPr>
          <a:xfrm>
            <a:off x="484652" y="2535614"/>
            <a:ext cx="8672513" cy="4841875"/>
          </a:xfrm>
        </p:spPr>
        <p:txBody>
          <a:bodyPr/>
          <a:lstStyle/>
          <a:p>
            <a:pPr marL="0" indent="0">
              <a:buNone/>
              <a:defRPr/>
            </a:pPr>
            <a:endParaRPr lang="en-US" altLang="en-US" dirty="0"/>
          </a:p>
          <a:p>
            <a:pPr marL="820738" lvl="1">
              <a:defRPr/>
            </a:pPr>
            <a:r>
              <a:rPr lang="en-GB" altLang="en-US" i="1" dirty="0"/>
              <a:t>“All people with a learning disability lack capacity to make any decisions”</a:t>
            </a:r>
          </a:p>
          <a:p>
            <a:pPr marL="534988" lvl="1" indent="0">
              <a:buNone/>
              <a:defRPr/>
            </a:pPr>
            <a:endParaRPr lang="en-US" altLang="en-US" i="1" dirty="0"/>
          </a:p>
          <a:p>
            <a:pPr marL="820738" lvl="1">
              <a:defRPr/>
            </a:pPr>
            <a:r>
              <a:rPr lang="en-GB" altLang="en-US" i="1" dirty="0"/>
              <a:t>“No one with dementia can look after any money”</a:t>
            </a:r>
          </a:p>
          <a:p>
            <a:pPr marL="534988" lvl="1" indent="0">
              <a:buNone/>
              <a:defRPr/>
            </a:pPr>
            <a:endParaRPr lang="en-US" altLang="en-US" i="1" dirty="0"/>
          </a:p>
          <a:p>
            <a:pPr marL="820738" lvl="1">
              <a:defRPr/>
            </a:pPr>
            <a:r>
              <a:rPr lang="en-GB" altLang="en-US" i="1" dirty="0"/>
              <a:t>“This lady lacks all capacity to do anything whatsoever” (this is a real note written by a doctor in the care file of a resident in a nursing home</a:t>
            </a:r>
            <a:r>
              <a:rPr lang="en-GB" altLang="en-US" dirty="0"/>
              <a:t>) </a:t>
            </a:r>
            <a:endParaRPr lang="en-US" altLang="en-US" dirty="0"/>
          </a:p>
          <a:p>
            <a:pPr marL="0" indent="0">
              <a:buNone/>
              <a:defRPr/>
            </a:pPr>
            <a:endParaRPr lang="en-US" altLang="en-US" dirty="0"/>
          </a:p>
        </p:txBody>
      </p:sp>
      <p:sp>
        <p:nvSpPr>
          <p:cNvPr id="34820" name="TextBox 1"/>
          <p:cNvSpPr txBox="1">
            <a:spLocks noChangeArrowheads="1"/>
          </p:cNvSpPr>
          <p:nvPr/>
        </p:nvSpPr>
        <p:spPr bwMode="auto">
          <a:xfrm>
            <a:off x="936685" y="1736539"/>
            <a:ext cx="727233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1" hangingPunct="1">
              <a:lnSpc>
                <a:spcPct val="90000"/>
              </a:lnSpc>
              <a:spcBef>
                <a:spcPct val="0"/>
              </a:spcBef>
              <a:buClrTx/>
              <a:buFont typeface="Wingdings" panose="05000000000000000000" pitchFamily="2" charset="2"/>
              <a:buNone/>
            </a:pPr>
            <a:r>
              <a:rPr lang="en-GB" altLang="en-US" sz="2800" dirty="0">
                <a:solidFill>
                  <a:schemeClr val="tx1"/>
                </a:solidFill>
              </a:rPr>
              <a:t>Look at these statements: what do you think about them in relation to the first principle:</a:t>
            </a:r>
          </a:p>
        </p:txBody>
      </p:sp>
    </p:spTree>
    <p:extLst>
      <p:ext uri="{BB962C8B-B14F-4D97-AF65-F5344CB8AC3E}">
        <p14:creationId xmlns:p14="http://schemas.microsoft.com/office/powerpoint/2010/main" val="196881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30523" y="713216"/>
            <a:ext cx="8096250" cy="762000"/>
          </a:xfrm>
        </p:spPr>
        <p:txBody>
          <a:bodyPr>
            <a:normAutofit/>
          </a:bodyPr>
          <a:lstStyle/>
          <a:p>
            <a:pPr eaLnBrk="1" hangingPunct="1"/>
            <a:r>
              <a:rPr lang="en-GB" altLang="en-US" sz="4400" dirty="0">
                <a:latin typeface="Arial" panose="020B0604020202020204" pitchFamily="34" charset="0"/>
                <a:cs typeface="Arial" panose="020B0604020202020204" pitchFamily="34" charset="0"/>
              </a:rPr>
              <a:t>Mental Capacity Act</a:t>
            </a:r>
          </a:p>
        </p:txBody>
      </p:sp>
      <p:sp>
        <p:nvSpPr>
          <p:cNvPr id="28675" name="Rectangle 3"/>
          <p:cNvSpPr>
            <a:spLocks noGrp="1" noChangeArrowheads="1"/>
          </p:cNvSpPr>
          <p:nvPr>
            <p:ph idx="1"/>
          </p:nvPr>
        </p:nvSpPr>
        <p:spPr>
          <a:xfrm>
            <a:off x="930523" y="3052686"/>
            <a:ext cx="8820150" cy="1873250"/>
          </a:xfrm>
        </p:spPr>
        <p:txBody>
          <a:bodyPr/>
          <a:lstStyle/>
          <a:p>
            <a:pPr eaLnBrk="1" hangingPunct="1">
              <a:defRPr/>
            </a:pPr>
            <a:endParaRPr lang="en-GB" altLang="en-US" sz="3500" dirty="0"/>
          </a:p>
          <a:p>
            <a:pPr marL="0" indent="0">
              <a:buNone/>
              <a:defRPr/>
            </a:pPr>
            <a:r>
              <a:rPr lang="en-GB" altLang="en-US" sz="2400" dirty="0"/>
              <a:t>“A person is not to be treated as unable to make a decision</a:t>
            </a:r>
            <a:r>
              <a:rPr lang="en-GB" altLang="en-US" sz="2400" b="1" dirty="0"/>
              <a:t> </a:t>
            </a:r>
            <a:r>
              <a:rPr lang="en-GB" altLang="en-US" sz="2400" b="1" dirty="0">
                <a:solidFill>
                  <a:srgbClr val="34737A"/>
                </a:solidFill>
              </a:rPr>
              <a:t>unless all practicable steps to help</a:t>
            </a:r>
            <a:r>
              <a:rPr lang="en-GB" altLang="en-US" sz="2400" dirty="0">
                <a:solidFill>
                  <a:srgbClr val="005CB8"/>
                </a:solidFill>
              </a:rPr>
              <a:t> </a:t>
            </a:r>
            <a:r>
              <a:rPr lang="en-GB" altLang="en-US" sz="2400" dirty="0"/>
              <a:t>him/her to do so have been taken without success”</a:t>
            </a:r>
          </a:p>
          <a:p>
            <a:pPr eaLnBrk="1" hangingPunct="1">
              <a:defRPr/>
            </a:pPr>
            <a:endParaRPr lang="en-GB" altLang="en-US" sz="3500" dirty="0">
              <a:solidFill>
                <a:srgbClr val="005CB8"/>
              </a:solidFill>
            </a:endParaRPr>
          </a:p>
          <a:p>
            <a:pPr marL="0" indent="0">
              <a:buNone/>
              <a:defRPr/>
            </a:pPr>
            <a:endParaRPr lang="en-GB" altLang="en-US" sz="3500" dirty="0">
              <a:solidFill>
                <a:srgbClr val="005CB8"/>
              </a:solidFill>
            </a:endParaRPr>
          </a:p>
          <a:p>
            <a:pPr eaLnBrk="1" hangingPunct="1">
              <a:buFont typeface="Wingdings" panose="05000000000000000000" pitchFamily="2" charset="2"/>
              <a:buNone/>
              <a:defRPr/>
            </a:pPr>
            <a:endParaRPr lang="en-GB" altLang="en-US" sz="3500" dirty="0">
              <a:solidFill>
                <a:srgbClr val="005CB8"/>
              </a:solidFill>
            </a:endParaRPr>
          </a:p>
        </p:txBody>
      </p:sp>
      <p:sp>
        <p:nvSpPr>
          <p:cNvPr id="2" name="TextBox 1"/>
          <p:cNvSpPr txBox="1"/>
          <p:nvPr/>
        </p:nvSpPr>
        <p:spPr>
          <a:xfrm>
            <a:off x="930523" y="1418561"/>
            <a:ext cx="4248150" cy="769937"/>
          </a:xfrm>
          <a:prstGeom prst="rect">
            <a:avLst/>
          </a:prstGeom>
          <a:noFill/>
        </p:spPr>
        <p:txBody>
          <a:bodyPr>
            <a:spAutoFit/>
          </a:bodyPr>
          <a:lstStyle/>
          <a:p>
            <a:pPr>
              <a:defRPr/>
            </a:pPr>
            <a:r>
              <a:rPr lang="en-GB" altLang="en-US" sz="4400" b="1" kern="0" dirty="0">
                <a:latin typeface="Arial"/>
                <a:ea typeface="+mj-ea"/>
                <a:cs typeface="+mj-cs"/>
              </a:rPr>
              <a:t>Principle 2 </a:t>
            </a:r>
            <a:endParaRPr lang="en-GB" dirty="0"/>
          </a:p>
        </p:txBody>
      </p:sp>
      <p:sp>
        <p:nvSpPr>
          <p:cNvPr id="36869" name="TextBox 2"/>
          <p:cNvSpPr txBox="1">
            <a:spLocks noChangeArrowheads="1"/>
          </p:cNvSpPr>
          <p:nvPr/>
        </p:nvSpPr>
        <p:spPr bwMode="auto">
          <a:xfrm>
            <a:off x="930523" y="2502076"/>
            <a:ext cx="4464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a:spcBef>
                <a:spcPct val="0"/>
              </a:spcBef>
              <a:buClrTx/>
              <a:buFontTx/>
              <a:buNone/>
            </a:pPr>
            <a:r>
              <a:rPr lang="en-GB" altLang="en-US" sz="2400" dirty="0">
                <a:solidFill>
                  <a:srgbClr val="34737A"/>
                </a:solidFill>
              </a:rPr>
              <a:t>Supported decision</a:t>
            </a:r>
          </a:p>
        </p:txBody>
      </p:sp>
    </p:spTree>
    <p:extLst>
      <p:ext uri="{BB962C8B-B14F-4D97-AF65-F5344CB8AC3E}">
        <p14:creationId xmlns:p14="http://schemas.microsoft.com/office/powerpoint/2010/main" val="261203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30904" y="1434104"/>
            <a:ext cx="8096250" cy="762000"/>
          </a:xfrm>
        </p:spPr>
        <p:txBody>
          <a:bodyPr>
            <a:normAutofit/>
          </a:bodyPr>
          <a:lstStyle/>
          <a:p>
            <a:pPr eaLnBrk="1" hangingPunct="1"/>
            <a:r>
              <a:rPr lang="en-GB" altLang="en-US" sz="4400" dirty="0">
                <a:latin typeface="Arial" panose="020B0604020202020204" pitchFamily="34" charset="0"/>
                <a:cs typeface="Arial" panose="020B0604020202020204" pitchFamily="34" charset="0"/>
              </a:rPr>
              <a:t>Principle 3  </a:t>
            </a:r>
            <a:endParaRPr lang="en-US" altLang="en-US" sz="4400" dirty="0">
              <a:latin typeface="Arial" panose="020B0604020202020204" pitchFamily="34" charset="0"/>
              <a:cs typeface="Arial" panose="020B0604020202020204" pitchFamily="34" charset="0"/>
            </a:endParaRPr>
          </a:p>
        </p:txBody>
      </p:sp>
      <p:sp>
        <p:nvSpPr>
          <p:cNvPr id="38915" name="Rectangle 3"/>
          <p:cNvSpPr>
            <a:spLocks noGrp="1" noChangeArrowheads="1"/>
          </p:cNvSpPr>
          <p:nvPr>
            <p:ph idx="1"/>
          </p:nvPr>
        </p:nvSpPr>
        <p:spPr>
          <a:xfrm>
            <a:off x="930905" y="2203545"/>
            <a:ext cx="5880700" cy="1584325"/>
          </a:xfrm>
        </p:spPr>
        <p:txBody>
          <a:bodyPr/>
          <a:lstStyle/>
          <a:p>
            <a:pPr marL="0" indent="0">
              <a:buNone/>
            </a:pPr>
            <a:r>
              <a:rPr lang="en-US" altLang="en-US" sz="2400" dirty="0">
                <a:latin typeface="Arial" panose="020B0604020202020204" pitchFamily="34" charset="0"/>
                <a:cs typeface="Arial" panose="020B0604020202020204" pitchFamily="34" charset="0"/>
              </a:rPr>
              <a:t>“A person is not to be treated as unable to make a decision merely because he/she makes an </a:t>
            </a:r>
            <a:r>
              <a:rPr lang="en-US" altLang="en-US" sz="2400" dirty="0">
                <a:solidFill>
                  <a:srgbClr val="34737A"/>
                </a:solidFill>
                <a:latin typeface="Arial" panose="020B0604020202020204" pitchFamily="34" charset="0"/>
                <a:cs typeface="Arial" panose="020B0604020202020204" pitchFamily="34" charset="0"/>
              </a:rPr>
              <a:t>unwise decision.”</a:t>
            </a:r>
          </a:p>
          <a:p>
            <a:pPr marL="0" indent="0">
              <a:buNone/>
            </a:pPr>
            <a:endParaRPr lang="en-US" altLang="en-US" sz="2400" dirty="0">
              <a:solidFill>
                <a:srgbClr val="34737A"/>
              </a:solidFill>
            </a:endParaRPr>
          </a:p>
        </p:txBody>
      </p:sp>
      <p:sp>
        <p:nvSpPr>
          <p:cNvPr id="38916" name="TextBox 1"/>
          <p:cNvSpPr txBox="1">
            <a:spLocks noChangeArrowheads="1"/>
          </p:cNvSpPr>
          <p:nvPr/>
        </p:nvSpPr>
        <p:spPr bwMode="auto">
          <a:xfrm>
            <a:off x="930904" y="3398826"/>
            <a:ext cx="44640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algn="just" eaLnBrk="1" hangingPunct="1">
              <a:spcBef>
                <a:spcPct val="0"/>
              </a:spcBef>
              <a:buClrTx/>
              <a:buFont typeface="Wingdings" panose="05000000000000000000" pitchFamily="2" charset="2"/>
              <a:buNone/>
            </a:pPr>
            <a:r>
              <a:rPr lang="en-GB" altLang="en-US" sz="1800" dirty="0">
                <a:solidFill>
                  <a:srgbClr val="00204E"/>
                </a:solidFill>
              </a:rPr>
              <a:t>Everybody has their own values, beliefs, preferences and attitudes. A person should not be assumed to lack the capacity to make a decision just because other people think their decision is unwise. This applies even if family members, friends, healthcare or social care staff are unhappy with a decision.</a:t>
            </a:r>
          </a:p>
        </p:txBody>
      </p:sp>
      <p:sp>
        <p:nvSpPr>
          <p:cNvPr id="4" name="TextBox 3"/>
          <p:cNvSpPr txBox="1"/>
          <p:nvPr/>
        </p:nvSpPr>
        <p:spPr>
          <a:xfrm>
            <a:off x="930904" y="664663"/>
            <a:ext cx="6884628" cy="769441"/>
          </a:xfrm>
          <a:prstGeom prst="rect">
            <a:avLst/>
          </a:prstGeom>
          <a:noFill/>
        </p:spPr>
        <p:txBody>
          <a:bodyPr wrap="square">
            <a:spAutoFit/>
          </a:bodyPr>
          <a:lstStyle/>
          <a:p>
            <a:pPr>
              <a:defRPr/>
            </a:pPr>
            <a:r>
              <a:rPr lang="en-GB" altLang="en-US" sz="4400" b="1" kern="0" dirty="0">
                <a:latin typeface="Arial"/>
                <a:ea typeface="+mj-ea"/>
                <a:cs typeface="+mj-cs"/>
              </a:rPr>
              <a:t>Mental Capacity Act</a:t>
            </a:r>
            <a:endParaRPr lang="en-GB" dirty="0"/>
          </a:p>
        </p:txBody>
      </p:sp>
      <p:pic>
        <p:nvPicPr>
          <p:cNvPr id="389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1605" y="2691441"/>
            <a:ext cx="4711877" cy="295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835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52500" y="706900"/>
            <a:ext cx="8096250" cy="762000"/>
          </a:xfrm>
        </p:spPr>
        <p:txBody>
          <a:bodyPr>
            <a:normAutofit/>
          </a:bodyPr>
          <a:lstStyle/>
          <a:p>
            <a:pPr eaLnBrk="1" hangingPunct="1"/>
            <a:r>
              <a:rPr lang="en-GB" altLang="en-US" sz="4400" dirty="0">
                <a:latin typeface="Arial" panose="020B0604020202020204" pitchFamily="34" charset="0"/>
                <a:cs typeface="Arial" panose="020B0604020202020204" pitchFamily="34" charset="0"/>
              </a:rPr>
              <a:t>Unwise Decisions</a:t>
            </a:r>
            <a:endParaRPr lang="en-US" altLang="en-US" sz="4400" dirty="0">
              <a:latin typeface="Arial" panose="020B0604020202020204" pitchFamily="34" charset="0"/>
              <a:cs typeface="Arial" panose="020B0604020202020204" pitchFamily="34" charset="0"/>
            </a:endParaRPr>
          </a:p>
        </p:txBody>
      </p:sp>
      <p:pic>
        <p:nvPicPr>
          <p:cNvPr id="40963" name="Picture 3" descr="c12bf52998c2aedcffff8ae3ffffe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330" y="2586001"/>
            <a:ext cx="5644876" cy="317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nvSpPr>
        <p:spPr bwMode="auto">
          <a:xfrm>
            <a:off x="952500" y="4006346"/>
            <a:ext cx="34384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1" hangingPunct="1">
              <a:spcBef>
                <a:spcPct val="50000"/>
              </a:spcBef>
              <a:buClrTx/>
              <a:buFontTx/>
              <a:buNone/>
            </a:pPr>
            <a:r>
              <a:rPr lang="en-GB" altLang="en-US" sz="3600" dirty="0">
                <a:solidFill>
                  <a:srgbClr val="34737A"/>
                </a:solidFill>
              </a:rPr>
              <a:t>What are the questions you would ask?</a:t>
            </a:r>
            <a:endParaRPr lang="en-US" altLang="en-US" sz="3600" dirty="0">
              <a:solidFill>
                <a:srgbClr val="34737A"/>
              </a:solidFill>
            </a:endParaRPr>
          </a:p>
        </p:txBody>
      </p:sp>
      <p:sp>
        <p:nvSpPr>
          <p:cNvPr id="40965" name="TextBox 1"/>
          <p:cNvSpPr txBox="1">
            <a:spLocks noChangeArrowheads="1"/>
          </p:cNvSpPr>
          <p:nvPr/>
        </p:nvSpPr>
        <p:spPr bwMode="auto">
          <a:xfrm>
            <a:off x="952500" y="1829458"/>
            <a:ext cx="34384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a:spcBef>
                <a:spcPct val="0"/>
              </a:spcBef>
              <a:buClrTx/>
              <a:buFontTx/>
              <a:buNone/>
            </a:pPr>
            <a:r>
              <a:rPr lang="en-GB" altLang="en-US" sz="2400" dirty="0">
                <a:solidFill>
                  <a:schemeClr val="tx1"/>
                </a:solidFill>
              </a:rPr>
              <a:t>Example:  Reginald feels lucky with the lottery this week …</a:t>
            </a:r>
          </a:p>
        </p:txBody>
      </p:sp>
      <p:cxnSp>
        <p:nvCxnSpPr>
          <p:cNvPr id="6" name="Straight Connector 5"/>
          <p:cNvCxnSpPr/>
          <p:nvPr/>
        </p:nvCxnSpPr>
        <p:spPr>
          <a:xfrm>
            <a:off x="4669214" y="1870937"/>
            <a:ext cx="0" cy="4408668"/>
          </a:xfrm>
          <a:prstGeom prst="line">
            <a:avLst/>
          </a:prstGeom>
          <a:ln w="38100">
            <a:solidFill>
              <a:srgbClr val="C0910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32205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fade">
                                      <p:cBhvr>
                                        <p:cTn id="7" dur="3000"/>
                                        <p:tgtEl>
                                          <p:spTgt spid="327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52536" y="1218268"/>
            <a:ext cx="6192837" cy="762000"/>
          </a:xfrm>
        </p:spPr>
        <p:txBody>
          <a:bodyPr>
            <a:normAutofit fontScale="90000"/>
          </a:bodyPr>
          <a:lstStyle/>
          <a:p>
            <a:pPr eaLnBrk="1" hangingPunct="1"/>
            <a:r>
              <a:rPr lang="en-GB" altLang="ja-JP" sz="3600" dirty="0">
                <a:latin typeface="Arial" panose="020B0604020202020204" pitchFamily="34" charset="0"/>
                <a:ea typeface="MS PGothic" panose="020B0600070205080204" pitchFamily="34" charset="-128"/>
                <a:cs typeface="Arial" panose="020B0604020202020204" pitchFamily="34" charset="0"/>
              </a:rPr>
              <a:t>Case Scenario </a:t>
            </a:r>
            <a:r>
              <a:rPr lang="en-US" altLang="ja-JP" sz="3600" i="1" dirty="0">
                <a:latin typeface="Arial" panose="020B0604020202020204" pitchFamily="34" charset="0"/>
                <a:ea typeface="MS PGothic" panose="020B0600070205080204" pitchFamily="34" charset="-128"/>
                <a:cs typeface="Arial" panose="020B0604020202020204" pitchFamily="34" charset="0"/>
              </a:rPr>
              <a:t>In re C (Adult: Refusal of Treatment)</a:t>
            </a:r>
            <a:br>
              <a:rPr lang="en-US" altLang="ja-JP" b="0" i="1" dirty="0">
                <a:ea typeface="MS PGothic" panose="020B0600070205080204" pitchFamily="34" charset="-128"/>
              </a:rPr>
            </a:br>
            <a:endParaRPr lang="en-US" altLang="en-US" b="0" i="1" dirty="0"/>
          </a:p>
        </p:txBody>
      </p:sp>
      <p:sp>
        <p:nvSpPr>
          <p:cNvPr id="43011" name="Rectangle 3"/>
          <p:cNvSpPr>
            <a:spLocks noGrp="1" noChangeArrowheads="1"/>
          </p:cNvSpPr>
          <p:nvPr>
            <p:ph idx="1"/>
          </p:nvPr>
        </p:nvSpPr>
        <p:spPr>
          <a:xfrm>
            <a:off x="952536" y="1980268"/>
            <a:ext cx="8424862" cy="4338638"/>
          </a:xfrm>
        </p:spPr>
        <p:txBody>
          <a:bodyPr/>
          <a:lstStyle/>
          <a:p>
            <a:pPr marL="0" indent="0" algn="just">
              <a:lnSpc>
                <a:spcPct val="80000"/>
              </a:lnSpc>
              <a:buNone/>
            </a:pPr>
            <a:r>
              <a:rPr lang="en-GB" altLang="ja-JP" sz="2400" dirty="0">
                <a:latin typeface="Arial" panose="020B0604020202020204" pitchFamily="34" charset="0"/>
                <a:ea typeface="MS PGothic" panose="020B0600070205080204" pitchFamily="34" charset="-128"/>
                <a:cs typeface="Arial" panose="020B0604020202020204" pitchFamily="34" charset="0"/>
              </a:rPr>
              <a:t>Consider the English decision In re C (Adult: Refusal of Treatment). C was a patient at a secure hospital. Doctors diagnosed C with paranoid schizophrenia and found he had a number of delusional beliefs, including a belief that he was a great doctor who had a 100 percent record of restoring injured limbs. Ironically, C suffered an injury to his foot that developed gangrene. His doctors informed him there was an eighty-five percent chance he would die if the foot were not amputated. C understood his diagnosis and prognosis but disagreed with the doctors and refused the treatment; believing that God would heal him of any medical problems.</a:t>
            </a:r>
            <a:r>
              <a:rPr lang="en-US" altLang="ja-JP" sz="2400" dirty="0">
                <a:latin typeface="Arial" panose="020B0604020202020204" pitchFamily="34" charset="0"/>
                <a:ea typeface="MS PGothic" panose="020B0600070205080204" pitchFamily="34" charset="-128"/>
                <a:cs typeface="Arial" panose="020B0604020202020204" pitchFamily="34" charset="0"/>
              </a:rPr>
              <a:t> </a:t>
            </a:r>
          </a:p>
          <a:p>
            <a:pPr marL="0" indent="0">
              <a:lnSpc>
                <a:spcPct val="80000"/>
              </a:lnSpc>
              <a:buNone/>
            </a:pPr>
            <a:endParaRPr lang="en-US" altLang="ja-JP" sz="2400" b="1" i="1" dirty="0">
              <a:ea typeface="MS PGothic" panose="020B0600070205080204" pitchFamily="34" charset="-128"/>
            </a:endParaRPr>
          </a:p>
          <a:p>
            <a:pPr marL="0" indent="0" algn="just">
              <a:lnSpc>
                <a:spcPct val="80000"/>
              </a:lnSpc>
              <a:buNone/>
            </a:pPr>
            <a:r>
              <a:rPr lang="en-US" altLang="ja-JP" sz="1800" b="1" i="1" dirty="0">
                <a:latin typeface="Arial" panose="020B0604020202020204" pitchFamily="34" charset="0"/>
                <a:ea typeface="MS PGothic" panose="020B0600070205080204" pitchFamily="34" charset="-128"/>
                <a:cs typeface="Arial" panose="020B0604020202020204" pitchFamily="34" charset="0"/>
              </a:rPr>
              <a:t>Taken From –  </a:t>
            </a:r>
            <a:r>
              <a:rPr lang="en-US" altLang="ja-JP" sz="1800" dirty="0">
                <a:latin typeface="Arial" panose="020B0604020202020204" pitchFamily="34" charset="0"/>
                <a:ea typeface="MS PGothic" panose="020B0600070205080204" pitchFamily="34" charset="-128"/>
                <a:cs typeface="Arial" panose="020B0604020202020204" pitchFamily="34" charset="0"/>
              </a:rPr>
              <a:t>Entering the Fog: On the Borderlines of Mental Capacity, Jonathan Herring, </a:t>
            </a:r>
            <a:r>
              <a:rPr lang="en-US" altLang="ja-JP" sz="1800" i="1" dirty="0">
                <a:latin typeface="Arial" panose="020B0604020202020204" pitchFamily="34" charset="0"/>
                <a:ea typeface="MS PGothic" panose="020B0600070205080204" pitchFamily="34" charset="-128"/>
                <a:cs typeface="Arial" panose="020B0604020202020204" pitchFamily="34" charset="0"/>
              </a:rPr>
              <a:t>Exeter College, University of Oxford</a:t>
            </a:r>
            <a:endParaRPr lang="en-US" altLang="en-US"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42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829" y="1065181"/>
            <a:ext cx="2013962" cy="2525775"/>
          </a:xfrm>
          <a:prstGeom prst="rect">
            <a:avLst/>
          </a:prstGeom>
          <a:effectLst>
            <a:softEdge rad="254000"/>
          </a:effectLst>
        </p:spPr>
      </p:pic>
      <p:pic>
        <p:nvPicPr>
          <p:cNvPr id="921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3657" y="1256507"/>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5839" y="1124745"/>
            <a:ext cx="2408238"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1866" y="4148138"/>
            <a:ext cx="25749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45839" y="4148138"/>
            <a:ext cx="25860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4645" y="3759201"/>
            <a:ext cx="2605087"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25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xfrm>
            <a:off x="961161" y="813508"/>
            <a:ext cx="7114352" cy="1542393"/>
          </a:xfrm>
          <a:noFill/>
        </p:spPr>
        <p:txBody>
          <a:bodyPr>
            <a:normAutofit/>
          </a:bodyPr>
          <a:lstStyle/>
          <a:p>
            <a:r>
              <a:rPr lang="en-GB" altLang="ja-JP" sz="3200" dirty="0">
                <a:latin typeface="Arial" panose="020B0604020202020204" pitchFamily="34" charset="0"/>
                <a:ea typeface="MS PGothic" panose="020B0600070205080204" pitchFamily="34" charset="-128"/>
                <a:cs typeface="Arial" panose="020B0604020202020204" pitchFamily="34" charset="0"/>
              </a:rPr>
              <a:t>Case Scenario </a:t>
            </a:r>
            <a:r>
              <a:rPr lang="en-US" altLang="ja-JP" sz="3200" i="1" dirty="0">
                <a:latin typeface="Arial" panose="020B0604020202020204" pitchFamily="34" charset="0"/>
                <a:ea typeface="MS PGothic" panose="020B0600070205080204" pitchFamily="34" charset="-128"/>
                <a:cs typeface="Arial" panose="020B0604020202020204" pitchFamily="34" charset="0"/>
              </a:rPr>
              <a:t>In re C (Adult: Refusal of Treatment)</a:t>
            </a:r>
            <a:br>
              <a:rPr lang="en-US" altLang="ja-JP" sz="3200" b="0" i="1" dirty="0">
                <a:ea typeface="MS PGothic" panose="020B0600070205080204" pitchFamily="34" charset="-128"/>
              </a:rPr>
            </a:br>
            <a:endParaRPr lang="en-US" altLang="en-US" sz="3200" b="0" i="1" dirty="0"/>
          </a:p>
        </p:txBody>
      </p:sp>
      <p:sp>
        <p:nvSpPr>
          <p:cNvPr id="45059" name="Rectangle 2"/>
          <p:cNvSpPr>
            <a:spLocks noGrp="1" noChangeArrowheads="1"/>
          </p:cNvSpPr>
          <p:nvPr>
            <p:ph idx="1"/>
          </p:nvPr>
        </p:nvSpPr>
        <p:spPr>
          <a:xfrm>
            <a:off x="961161" y="2278263"/>
            <a:ext cx="9802475" cy="5162974"/>
          </a:xfrm>
        </p:spPr>
        <p:txBody>
          <a:bodyPr/>
          <a:lstStyle/>
          <a:p>
            <a:pPr marL="0" indent="0" algn="just">
              <a:lnSpc>
                <a:spcPct val="80000"/>
              </a:lnSpc>
              <a:buNone/>
            </a:pPr>
            <a:r>
              <a:rPr lang="en-GB" altLang="ja-JP" dirty="0">
                <a:ea typeface="MS PGothic" panose="020B0600070205080204" pitchFamily="34" charset="-128"/>
              </a:rPr>
              <a:t>The court found C to be competent and to possess mental capacity. </a:t>
            </a:r>
            <a:r>
              <a:rPr lang="en-GB" altLang="ja-JP" b="1" dirty="0">
                <a:solidFill>
                  <a:srgbClr val="34737A"/>
                </a:solidFill>
                <a:ea typeface="MS PGothic" panose="020B0600070205080204" pitchFamily="34" charset="-128"/>
              </a:rPr>
              <a:t>The court reasoned that C understood the doctors' prognosis, but that he disagreed with them. His disagreement did not render him incompetent. C was able to comprehend and retain the information that his doctors told him, and to reach a decision based on that information.</a:t>
            </a:r>
            <a:r>
              <a:rPr lang="en-GB" altLang="ja-JP" dirty="0">
                <a:solidFill>
                  <a:srgbClr val="34737A"/>
                </a:solidFill>
                <a:ea typeface="MS PGothic" panose="020B0600070205080204" pitchFamily="34" charset="-128"/>
              </a:rPr>
              <a:t> </a:t>
            </a:r>
            <a:r>
              <a:rPr lang="en-GB" altLang="ja-JP" dirty="0">
                <a:ea typeface="MS PGothic" panose="020B0600070205080204" pitchFamily="34" charset="-128"/>
              </a:rPr>
              <a:t>The fact that many would find his decision bizarre or irrational does not mean that he should have been judged incompetent.</a:t>
            </a:r>
            <a:r>
              <a:rPr lang="en-US" altLang="ja-JP" dirty="0">
                <a:ea typeface="MS PGothic" panose="020B0600070205080204" pitchFamily="34" charset="-128"/>
              </a:rPr>
              <a:t> </a:t>
            </a:r>
            <a:endParaRPr lang="en-US" altLang="en-US" dirty="0"/>
          </a:p>
        </p:txBody>
      </p:sp>
    </p:spTree>
    <p:extLst>
      <p:ext uri="{BB962C8B-B14F-4D97-AF65-F5344CB8AC3E}">
        <p14:creationId xmlns:p14="http://schemas.microsoft.com/office/powerpoint/2010/main" val="42732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31530" y="1471884"/>
            <a:ext cx="8096250" cy="762000"/>
          </a:xfrm>
        </p:spPr>
        <p:txBody>
          <a:bodyPr>
            <a:normAutofit/>
          </a:bodyPr>
          <a:lstStyle/>
          <a:p>
            <a:pPr eaLnBrk="1" hangingPunct="1"/>
            <a:r>
              <a:rPr lang="en-GB" altLang="en-US" sz="4400" dirty="0">
                <a:latin typeface="Arial" panose="020B0604020202020204" pitchFamily="34" charset="0"/>
                <a:cs typeface="Arial" panose="020B0604020202020204" pitchFamily="34" charset="0"/>
              </a:rPr>
              <a:t>Principle 4</a:t>
            </a:r>
            <a:endParaRPr lang="en-US" altLang="en-US" sz="4400" dirty="0">
              <a:latin typeface="Arial" panose="020B0604020202020204" pitchFamily="34" charset="0"/>
              <a:cs typeface="Arial" panose="020B0604020202020204" pitchFamily="34" charset="0"/>
            </a:endParaRPr>
          </a:p>
        </p:txBody>
      </p:sp>
      <p:sp>
        <p:nvSpPr>
          <p:cNvPr id="47107" name="Rectangle 3"/>
          <p:cNvSpPr>
            <a:spLocks noGrp="1" noChangeArrowheads="1"/>
          </p:cNvSpPr>
          <p:nvPr>
            <p:ph idx="1"/>
          </p:nvPr>
        </p:nvSpPr>
        <p:spPr>
          <a:xfrm>
            <a:off x="931530" y="3239871"/>
            <a:ext cx="8096250" cy="4092575"/>
          </a:xfrm>
        </p:spPr>
        <p:txBody>
          <a:bodyPr/>
          <a:lstStyle/>
          <a:p>
            <a:pPr marL="0" indent="0" algn="just">
              <a:lnSpc>
                <a:spcPct val="80000"/>
              </a:lnSpc>
              <a:buNone/>
            </a:pPr>
            <a:r>
              <a:rPr lang="en-GB" altLang="en-US" sz="2400" dirty="0">
                <a:latin typeface="Arial" panose="020B0604020202020204" pitchFamily="34" charset="0"/>
                <a:cs typeface="Arial" panose="020B0604020202020204" pitchFamily="34" charset="0"/>
              </a:rPr>
              <a:t>One of the key principles of the Act is that “any act done for, or any decision made on behalf of a person who lacks capacity must be done, or made, in that person’s </a:t>
            </a:r>
            <a:r>
              <a:rPr lang="en-GB" altLang="en-US" sz="2400" i="1" dirty="0">
                <a:latin typeface="Arial" panose="020B0604020202020204" pitchFamily="34" charset="0"/>
                <a:cs typeface="Arial" panose="020B0604020202020204" pitchFamily="34" charset="0"/>
              </a:rPr>
              <a:t>best interests</a:t>
            </a:r>
            <a:r>
              <a:rPr lang="en-GB" altLang="en-US" sz="2400" dirty="0">
                <a:latin typeface="Arial" panose="020B0604020202020204" pitchFamily="34" charset="0"/>
                <a:cs typeface="Arial" panose="020B0604020202020204" pitchFamily="34" charset="0"/>
              </a:rPr>
              <a:t>.” That is the same whether the person making the decision or acting is a family carer, a paid care worker, an attorney, a court-appointed deputy, or a healthcare professional, and whether the decision is a minor issue – like what to wear – or a major issue, like whether to provide particular healthcare.</a:t>
            </a:r>
            <a:r>
              <a:rPr lang="en-GB" altLang="en-US" sz="2400" dirty="0">
                <a:solidFill>
                  <a:srgbClr val="FF0000"/>
                </a:solidFill>
                <a:latin typeface="Arial" panose="020B0604020202020204" pitchFamily="34" charset="0"/>
                <a:cs typeface="Arial" panose="020B0604020202020204" pitchFamily="34" charset="0"/>
              </a:rPr>
              <a:t> </a:t>
            </a:r>
            <a:r>
              <a:rPr lang="en-GB" altLang="en-US" sz="2400" dirty="0">
                <a:solidFill>
                  <a:srgbClr val="34737A"/>
                </a:solidFill>
                <a:latin typeface="Arial" panose="020B0604020202020204" pitchFamily="34" charset="0"/>
                <a:cs typeface="Arial" panose="020B0604020202020204" pitchFamily="34" charset="0"/>
              </a:rPr>
              <a:t>More about this later…</a:t>
            </a:r>
            <a:endParaRPr lang="en-US" altLang="en-US" sz="2400" dirty="0">
              <a:solidFill>
                <a:srgbClr val="34737A"/>
              </a:solidFill>
              <a:latin typeface="Arial" panose="020B0604020202020204" pitchFamily="34" charset="0"/>
              <a:cs typeface="Arial" panose="020B0604020202020204" pitchFamily="34" charset="0"/>
            </a:endParaRPr>
          </a:p>
        </p:txBody>
      </p:sp>
      <p:sp>
        <p:nvSpPr>
          <p:cNvPr id="2" name="TextBox 1"/>
          <p:cNvSpPr txBox="1"/>
          <p:nvPr/>
        </p:nvSpPr>
        <p:spPr>
          <a:xfrm>
            <a:off x="931530" y="674958"/>
            <a:ext cx="5616575" cy="768350"/>
          </a:xfrm>
          <a:prstGeom prst="rect">
            <a:avLst/>
          </a:prstGeom>
          <a:noFill/>
        </p:spPr>
        <p:txBody>
          <a:bodyPr>
            <a:spAutoFit/>
          </a:bodyPr>
          <a:lstStyle/>
          <a:p>
            <a:pPr>
              <a:defRPr/>
            </a:pPr>
            <a:r>
              <a:rPr lang="en-GB" altLang="en-US" sz="4400" b="1" kern="0" dirty="0">
                <a:latin typeface="Arial"/>
                <a:ea typeface="+mj-ea"/>
                <a:cs typeface="+mj-cs"/>
              </a:rPr>
              <a:t>Mental Capacity Act</a:t>
            </a:r>
            <a:endParaRPr lang="en-GB" dirty="0"/>
          </a:p>
        </p:txBody>
      </p:sp>
      <p:sp>
        <p:nvSpPr>
          <p:cNvPr id="47109" name="TextBox 2"/>
          <p:cNvSpPr txBox="1">
            <a:spLocks noChangeArrowheads="1"/>
          </p:cNvSpPr>
          <p:nvPr/>
        </p:nvSpPr>
        <p:spPr bwMode="auto">
          <a:xfrm>
            <a:off x="931530" y="2388304"/>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a:spcBef>
                <a:spcPct val="0"/>
              </a:spcBef>
              <a:buClrTx/>
              <a:buFontTx/>
              <a:buNone/>
            </a:pPr>
            <a:r>
              <a:rPr lang="en-GB" altLang="en-US" sz="2400" b="1" dirty="0">
                <a:solidFill>
                  <a:srgbClr val="34737A"/>
                </a:solidFill>
              </a:rPr>
              <a:t>Best interests</a:t>
            </a:r>
          </a:p>
        </p:txBody>
      </p:sp>
    </p:spTree>
    <p:extLst>
      <p:ext uri="{BB962C8B-B14F-4D97-AF65-F5344CB8AC3E}">
        <p14:creationId xmlns:p14="http://schemas.microsoft.com/office/powerpoint/2010/main" val="456079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title"/>
          </p:nvPr>
        </p:nvSpPr>
        <p:spPr>
          <a:xfrm>
            <a:off x="944771" y="1822585"/>
            <a:ext cx="8096250" cy="762000"/>
          </a:xfrm>
          <a:noFill/>
        </p:spPr>
        <p:txBody>
          <a:bodyPr>
            <a:normAutofit fontScale="90000"/>
          </a:bodyPr>
          <a:lstStyle/>
          <a:p>
            <a:pPr eaLnBrk="1" hangingPunct="1"/>
            <a:r>
              <a:rPr lang="en-GB" altLang="en-US" sz="4900" dirty="0">
                <a:latin typeface="Arial" panose="020B0604020202020204" pitchFamily="34" charset="0"/>
                <a:cs typeface="Arial" panose="020B0604020202020204" pitchFamily="34" charset="0"/>
              </a:rPr>
              <a:t>Principle 5 </a:t>
            </a:r>
            <a:br>
              <a:rPr lang="en-GB" altLang="en-US" dirty="0"/>
            </a:br>
            <a:endParaRPr lang="en-US" altLang="en-US" dirty="0"/>
          </a:p>
        </p:txBody>
      </p:sp>
      <p:sp>
        <p:nvSpPr>
          <p:cNvPr id="49155" name="Rectangle 3"/>
          <p:cNvSpPr>
            <a:spLocks noGrp="1" noChangeArrowheads="1"/>
          </p:cNvSpPr>
          <p:nvPr>
            <p:ph idx="1"/>
          </p:nvPr>
        </p:nvSpPr>
        <p:spPr>
          <a:xfrm>
            <a:off x="944771" y="3150131"/>
            <a:ext cx="8096250" cy="4092575"/>
          </a:xfrm>
        </p:spPr>
        <p:txBody>
          <a:bodyPr/>
          <a:lstStyle/>
          <a:p>
            <a:pPr marL="0" indent="0" algn="just">
              <a:buNone/>
            </a:pPr>
            <a:r>
              <a:rPr lang="en-US" altLang="en-US" sz="2400" dirty="0">
                <a:latin typeface="Arial" panose="020B0604020202020204" pitchFamily="34" charset="0"/>
                <a:cs typeface="Arial" panose="020B0604020202020204" pitchFamily="34" charset="0"/>
              </a:rPr>
              <a:t>Where there is more than one option, it is important to explore ways that would be less restrictive or allow the most freedom for a person who lacks capacity to make the decision in question. </a:t>
            </a:r>
          </a:p>
          <a:p>
            <a:pPr marL="0" indent="0" algn="just">
              <a:buNone/>
            </a:pPr>
            <a:r>
              <a:rPr lang="en-US" altLang="en-US" sz="2400" dirty="0">
                <a:latin typeface="Arial" panose="020B0604020202020204" pitchFamily="34" charset="0"/>
                <a:cs typeface="Arial" panose="020B0604020202020204" pitchFamily="34" charset="0"/>
              </a:rPr>
              <a:t>However, the final decision must always allow the original purpose of the decision or act to be achieved.</a:t>
            </a:r>
          </a:p>
        </p:txBody>
      </p:sp>
      <p:sp>
        <p:nvSpPr>
          <p:cNvPr id="2" name="TextBox 1"/>
          <p:cNvSpPr txBox="1"/>
          <p:nvPr/>
        </p:nvSpPr>
        <p:spPr>
          <a:xfrm>
            <a:off x="944771" y="650328"/>
            <a:ext cx="7302082" cy="769441"/>
          </a:xfrm>
          <a:prstGeom prst="rect">
            <a:avLst/>
          </a:prstGeom>
          <a:noFill/>
        </p:spPr>
        <p:txBody>
          <a:bodyPr wrap="square">
            <a:spAutoFit/>
          </a:bodyPr>
          <a:lstStyle/>
          <a:p>
            <a:pPr>
              <a:defRPr/>
            </a:pPr>
            <a:r>
              <a:rPr lang="en-GB" altLang="en-US" sz="4400" b="1" kern="0" dirty="0">
                <a:latin typeface="Arial"/>
                <a:ea typeface="+mj-ea"/>
                <a:cs typeface="+mj-cs"/>
              </a:rPr>
              <a:t>Mental Capacity Act</a:t>
            </a:r>
            <a:endParaRPr lang="en-GB" dirty="0"/>
          </a:p>
        </p:txBody>
      </p:sp>
      <p:sp>
        <p:nvSpPr>
          <p:cNvPr id="49157" name="TextBox 2"/>
          <p:cNvSpPr txBox="1">
            <a:spLocks noChangeArrowheads="1"/>
          </p:cNvSpPr>
          <p:nvPr/>
        </p:nvSpPr>
        <p:spPr bwMode="auto">
          <a:xfrm>
            <a:off x="944771" y="2388131"/>
            <a:ext cx="6048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a:spcBef>
                <a:spcPct val="0"/>
              </a:spcBef>
              <a:buClrTx/>
              <a:buFontTx/>
              <a:buNone/>
            </a:pPr>
            <a:r>
              <a:rPr lang="en-GB" altLang="en-US" sz="2400" b="1" dirty="0">
                <a:solidFill>
                  <a:srgbClr val="34737A"/>
                </a:solidFill>
              </a:rPr>
              <a:t>Less Restrictive</a:t>
            </a:r>
          </a:p>
        </p:txBody>
      </p:sp>
    </p:spTree>
    <p:extLst>
      <p:ext uri="{BB962C8B-B14F-4D97-AF65-F5344CB8AC3E}">
        <p14:creationId xmlns:p14="http://schemas.microsoft.com/office/powerpoint/2010/main" val="375668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38870" y="662723"/>
            <a:ext cx="9289994" cy="1152525"/>
          </a:xfrm>
        </p:spPr>
        <p:txBody>
          <a:bodyPr>
            <a:noAutofit/>
          </a:bodyPr>
          <a:lstStyle/>
          <a:p>
            <a:pPr eaLnBrk="1" hangingPunct="1"/>
            <a:r>
              <a:rPr lang="en-GB" altLang="en-US" sz="4400" dirty="0">
                <a:latin typeface="Arial" panose="020B0604020202020204" pitchFamily="34" charset="0"/>
                <a:cs typeface="Arial" panose="020B0604020202020204" pitchFamily="34" charset="0"/>
              </a:rPr>
              <a:t>So how do we assess capacity? </a:t>
            </a:r>
            <a:endParaRPr lang="en-US" altLang="en-US" sz="4400" dirty="0">
              <a:latin typeface="Arial" panose="020B0604020202020204" pitchFamily="34" charset="0"/>
              <a:cs typeface="Arial" panose="020B0604020202020204" pitchFamily="34" charset="0"/>
            </a:endParaRPr>
          </a:p>
        </p:txBody>
      </p:sp>
      <p:pic>
        <p:nvPicPr>
          <p:cNvPr id="51203" name="Picture 5" descr="HouseCommonsPA_468x2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537" y="1961896"/>
            <a:ext cx="6005946" cy="356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669214" y="1870937"/>
            <a:ext cx="0" cy="4408668"/>
          </a:xfrm>
          <a:prstGeom prst="line">
            <a:avLst/>
          </a:prstGeom>
          <a:ln w="38100">
            <a:solidFill>
              <a:srgbClr val="C09102"/>
            </a:solidFill>
          </a:ln>
        </p:spPr>
        <p:style>
          <a:lnRef idx="3">
            <a:schemeClr val="accent6"/>
          </a:lnRef>
          <a:fillRef idx="0">
            <a:schemeClr val="accent6"/>
          </a:fillRef>
          <a:effectRef idx="2">
            <a:schemeClr val="accent6"/>
          </a:effectRef>
          <a:fontRef idx="minor">
            <a:schemeClr val="tx1"/>
          </a:fontRef>
        </p:style>
      </p:cxnSp>
      <p:sp>
        <p:nvSpPr>
          <p:cNvPr id="2" name="TextBox 1"/>
          <p:cNvSpPr txBox="1"/>
          <p:nvPr/>
        </p:nvSpPr>
        <p:spPr>
          <a:xfrm>
            <a:off x="938870" y="2605177"/>
            <a:ext cx="1382494" cy="523220"/>
          </a:xfrm>
          <a:prstGeom prst="rect">
            <a:avLst/>
          </a:prstGeom>
          <a:noFill/>
        </p:spPr>
        <p:txBody>
          <a:bodyPr wrap="none" rtlCol="0">
            <a:spAutoFit/>
          </a:bodyPr>
          <a:lstStyle/>
          <a:p>
            <a:r>
              <a:rPr lang="en-GB" sz="2800" b="1" dirty="0"/>
              <a:t>(Page 9)</a:t>
            </a:r>
          </a:p>
        </p:txBody>
      </p:sp>
    </p:spTree>
    <p:extLst>
      <p:ext uri="{BB962C8B-B14F-4D97-AF65-F5344CB8AC3E}">
        <p14:creationId xmlns:p14="http://schemas.microsoft.com/office/powerpoint/2010/main" val="464787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53725" y="1046296"/>
            <a:ext cx="6769100" cy="762000"/>
          </a:xfrm>
        </p:spPr>
        <p:txBody>
          <a:bodyPr>
            <a:noAutofit/>
          </a:bodyPr>
          <a:lstStyle/>
          <a:p>
            <a:pPr eaLnBrk="1" hangingPunct="1"/>
            <a:r>
              <a:rPr lang="en-GB" altLang="en-US" sz="4400" dirty="0">
                <a:latin typeface="Arial" panose="020B0604020202020204" pitchFamily="34" charset="0"/>
                <a:cs typeface="Arial" panose="020B0604020202020204" pitchFamily="34" charset="0"/>
              </a:rPr>
              <a:t>The 2 Stage Assessment of Capacity</a:t>
            </a:r>
            <a:endParaRPr lang="en-US" altLang="en-US" sz="4400" dirty="0">
              <a:latin typeface="Arial" panose="020B0604020202020204" pitchFamily="34" charset="0"/>
              <a:cs typeface="Arial" panose="020B0604020202020204" pitchFamily="34" charset="0"/>
            </a:endParaRPr>
          </a:p>
        </p:txBody>
      </p:sp>
      <p:sp>
        <p:nvSpPr>
          <p:cNvPr id="53251" name="Rectangle 3"/>
          <p:cNvSpPr>
            <a:spLocks noGrp="1" noChangeArrowheads="1"/>
          </p:cNvSpPr>
          <p:nvPr>
            <p:ph idx="1"/>
          </p:nvPr>
        </p:nvSpPr>
        <p:spPr>
          <a:xfrm>
            <a:off x="953725" y="2392873"/>
            <a:ext cx="7921625" cy="3959225"/>
          </a:xfrm>
        </p:spPr>
        <p:txBody>
          <a:bodyPr/>
          <a:lstStyle/>
          <a:p>
            <a:pPr marL="0" indent="0">
              <a:buNone/>
            </a:pPr>
            <a:r>
              <a:rPr lang="en-GB" altLang="en-US" dirty="0">
                <a:latin typeface="Arial" panose="020B0604020202020204" pitchFamily="34" charset="0"/>
                <a:cs typeface="Arial" panose="020B0604020202020204" pitchFamily="34" charset="0"/>
              </a:rPr>
              <a:t>For all assessments of capacity or as we will call it </a:t>
            </a:r>
            <a:r>
              <a:rPr lang="en-GB" altLang="en-US" dirty="0">
                <a:solidFill>
                  <a:srgbClr val="34737A"/>
                </a:solidFill>
                <a:latin typeface="Arial" panose="020B0604020202020204" pitchFamily="34" charset="0"/>
                <a:cs typeface="Arial" panose="020B0604020202020204" pitchFamily="34" charset="0"/>
              </a:rPr>
              <a:t>‘supported decision making’ </a:t>
            </a:r>
            <a:r>
              <a:rPr lang="en-GB" altLang="en-US" dirty="0">
                <a:latin typeface="Arial" panose="020B0604020202020204" pitchFamily="34" charset="0"/>
                <a:cs typeface="Arial" panose="020B0604020202020204" pitchFamily="34" charset="0"/>
              </a:rPr>
              <a:t>you will use a two stage assessment.</a:t>
            </a:r>
          </a:p>
          <a:p>
            <a:pPr marL="0" indent="0">
              <a:buNone/>
            </a:pPr>
            <a:endParaRPr lang="en-GB" altLang="en-US" dirty="0"/>
          </a:p>
        </p:txBody>
      </p:sp>
      <p:sp>
        <p:nvSpPr>
          <p:cNvPr id="4" name="Rectangle 3"/>
          <p:cNvSpPr/>
          <p:nvPr/>
        </p:nvSpPr>
        <p:spPr>
          <a:xfrm>
            <a:off x="953725" y="4238656"/>
            <a:ext cx="7812088" cy="868362"/>
          </a:xfrm>
          <a:prstGeom prst="rect">
            <a:avLst/>
          </a:prstGeom>
        </p:spPr>
        <p:txBody>
          <a:bodyPr>
            <a:spAutoFit/>
          </a:bodyPr>
          <a:lstStyle/>
          <a:p>
            <a:pPr eaLnBrk="1" hangingPunct="1">
              <a:lnSpc>
                <a:spcPct val="90000"/>
              </a:lnSpc>
              <a:spcBef>
                <a:spcPct val="20000"/>
              </a:spcBef>
              <a:buClr>
                <a:srgbClr val="00A0E2"/>
              </a:buClr>
              <a:defRPr/>
            </a:pPr>
            <a:r>
              <a:rPr lang="en-US" altLang="en-US" sz="2800" kern="0" dirty="0">
                <a:solidFill>
                  <a:srgbClr val="002346"/>
                </a:solidFill>
                <a:latin typeface="Arial"/>
              </a:rPr>
              <a:t>Anyone assessing someone’s capacity to make a decision for themselves needs to assess …</a:t>
            </a:r>
          </a:p>
        </p:txBody>
      </p:sp>
    </p:spTree>
    <p:extLst>
      <p:ext uri="{BB962C8B-B14F-4D97-AF65-F5344CB8AC3E}">
        <p14:creationId xmlns:p14="http://schemas.microsoft.com/office/powerpoint/2010/main" val="1623356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37840" y="704194"/>
            <a:ext cx="8096250" cy="762000"/>
          </a:xfrm>
        </p:spPr>
        <p:txBody>
          <a:bodyPr>
            <a:normAutofit/>
          </a:bodyPr>
          <a:lstStyle/>
          <a:p>
            <a:pPr eaLnBrk="1" hangingPunct="1"/>
            <a:r>
              <a:rPr lang="en-GB" altLang="en-US" sz="4400" dirty="0">
                <a:latin typeface="Arial" panose="020B0604020202020204" pitchFamily="34" charset="0"/>
                <a:cs typeface="Arial" panose="020B0604020202020204" pitchFamily="34" charset="0"/>
              </a:rPr>
              <a:t>Stage 1 Part 1 </a:t>
            </a:r>
            <a:endParaRPr lang="en-US" altLang="en-US" sz="4400" dirty="0">
              <a:latin typeface="Arial" panose="020B0604020202020204" pitchFamily="34" charset="0"/>
              <a:cs typeface="Arial" panose="020B0604020202020204" pitchFamily="34" charset="0"/>
            </a:endParaRPr>
          </a:p>
        </p:txBody>
      </p:sp>
      <p:sp>
        <p:nvSpPr>
          <p:cNvPr id="55299" name="Rectangle 3"/>
          <p:cNvSpPr>
            <a:spLocks noGrp="1" noChangeArrowheads="1"/>
          </p:cNvSpPr>
          <p:nvPr>
            <p:ph idx="1"/>
          </p:nvPr>
        </p:nvSpPr>
        <p:spPr>
          <a:xfrm>
            <a:off x="937840" y="2300408"/>
            <a:ext cx="4638675" cy="3526496"/>
          </a:xfrm>
        </p:spPr>
        <p:txBody>
          <a:bodyPr/>
          <a:lstStyle/>
          <a:p>
            <a:pPr marL="0" indent="0">
              <a:buNone/>
            </a:pPr>
            <a:endParaRPr lang="en-US" altLang="en-US" sz="2000" dirty="0"/>
          </a:p>
          <a:p>
            <a:pPr marL="0" indent="0">
              <a:buNone/>
            </a:pPr>
            <a:endParaRPr lang="en-US" altLang="en-US" sz="2000" dirty="0"/>
          </a:p>
          <a:p>
            <a:pPr marL="0" indent="0">
              <a:buNone/>
            </a:pPr>
            <a:r>
              <a:rPr lang="en-US" altLang="en-US" sz="2000" b="1" u="sng" dirty="0">
                <a:latin typeface="Arial" panose="020B0604020202020204" pitchFamily="34" charset="0"/>
                <a:cs typeface="Arial" panose="020B0604020202020204" pitchFamily="34" charset="0"/>
              </a:rPr>
              <a:t>Does the person have an impairment of the mind or brain</a:t>
            </a:r>
            <a:r>
              <a:rPr lang="en-US" altLang="en-US" sz="2000" dirty="0">
                <a:latin typeface="Arial" panose="020B0604020202020204" pitchFamily="34" charset="0"/>
                <a:cs typeface="Arial" panose="020B0604020202020204" pitchFamily="34" charset="0"/>
              </a:rPr>
              <a:t>, or is there some sort of disturbance affecting the way their mind or brain works? (It doesn’t matter whether the impairment or disturbance is temporary or permanent.)</a:t>
            </a:r>
          </a:p>
          <a:p>
            <a:pPr marL="0" indent="0">
              <a:buNone/>
            </a:pPr>
            <a:endParaRPr lang="en-US" altLang="en-US" sz="2400" dirty="0"/>
          </a:p>
          <a:p>
            <a:pPr marL="0" indent="0">
              <a:buNone/>
            </a:pPr>
            <a:endParaRPr lang="en-US" altLang="en-US" sz="2400" dirty="0"/>
          </a:p>
        </p:txBody>
      </p:sp>
      <p:pic>
        <p:nvPicPr>
          <p:cNvPr id="553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4621" y="1882988"/>
            <a:ext cx="3383231" cy="42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37840" y="5530833"/>
            <a:ext cx="8118475" cy="461963"/>
          </a:xfrm>
          <a:prstGeom prst="rect">
            <a:avLst/>
          </a:prstGeom>
          <a:noFill/>
        </p:spPr>
        <p:txBody>
          <a:bodyPr>
            <a:spAutoFit/>
          </a:bodyPr>
          <a:lstStyle/>
          <a:p>
            <a:pPr eaLnBrk="1" hangingPunct="1">
              <a:spcBef>
                <a:spcPct val="20000"/>
              </a:spcBef>
              <a:buClr>
                <a:srgbClr val="00A0E2"/>
              </a:buClr>
              <a:defRPr/>
            </a:pPr>
            <a:r>
              <a:rPr lang="en-US" altLang="en-US" sz="2400" b="1" kern="0" dirty="0">
                <a:solidFill>
                  <a:srgbClr val="34737A"/>
                </a:solidFill>
                <a:latin typeface="Arial"/>
              </a:rPr>
              <a:t>Question</a:t>
            </a:r>
            <a:r>
              <a:rPr lang="en-US" altLang="en-US" sz="2400" kern="0" dirty="0">
                <a:solidFill>
                  <a:srgbClr val="34737A"/>
                </a:solidFill>
                <a:latin typeface="Arial"/>
              </a:rPr>
              <a:t>: What examples can you think of? </a:t>
            </a:r>
          </a:p>
        </p:txBody>
      </p:sp>
      <p:sp>
        <p:nvSpPr>
          <p:cNvPr id="55302" name="TextBox 1"/>
          <p:cNvSpPr txBox="1">
            <a:spLocks noChangeArrowheads="1"/>
          </p:cNvSpPr>
          <p:nvPr/>
        </p:nvSpPr>
        <p:spPr bwMode="auto">
          <a:xfrm>
            <a:off x="937840" y="1831302"/>
            <a:ext cx="44640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1" hangingPunct="1">
              <a:lnSpc>
                <a:spcPct val="90000"/>
              </a:lnSpc>
              <a:spcBef>
                <a:spcPct val="0"/>
              </a:spcBef>
              <a:buClrTx/>
              <a:buFont typeface="Wingdings" panose="05000000000000000000" pitchFamily="2" charset="2"/>
              <a:buNone/>
            </a:pPr>
            <a:r>
              <a:rPr lang="en-US" altLang="en-US" sz="1800" dirty="0">
                <a:solidFill>
                  <a:schemeClr val="tx1"/>
                </a:solidFill>
              </a:rPr>
              <a:t>Anyone assessing someone’s capacity to make a decision for themselves should use the two-stage test of capacity.</a:t>
            </a:r>
          </a:p>
        </p:txBody>
      </p:sp>
      <p:cxnSp>
        <p:nvCxnSpPr>
          <p:cNvPr id="7" name="Straight Connector 6"/>
          <p:cNvCxnSpPr/>
          <p:nvPr/>
        </p:nvCxnSpPr>
        <p:spPr>
          <a:xfrm>
            <a:off x="7559063" y="1882988"/>
            <a:ext cx="0" cy="4408668"/>
          </a:xfrm>
          <a:prstGeom prst="line">
            <a:avLst/>
          </a:prstGeom>
          <a:ln w="38100">
            <a:solidFill>
              <a:srgbClr val="C0910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92539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939550" y="732216"/>
            <a:ext cx="8096250" cy="762000"/>
          </a:xfrm>
        </p:spPr>
        <p:txBody>
          <a:bodyPr>
            <a:noAutofit/>
          </a:bodyPr>
          <a:lstStyle/>
          <a:p>
            <a:pPr eaLnBrk="1" hangingPunct="1"/>
            <a:r>
              <a:rPr lang="en-GB" altLang="en-US" sz="4400" dirty="0">
                <a:latin typeface="Arial" panose="020B0604020202020204" pitchFamily="34" charset="0"/>
                <a:cs typeface="Arial" panose="020B0604020202020204" pitchFamily="34" charset="0"/>
              </a:rPr>
              <a:t>MCA Assessment : Stage 1</a:t>
            </a:r>
          </a:p>
        </p:txBody>
      </p:sp>
      <p:sp>
        <p:nvSpPr>
          <p:cNvPr id="49155" name="Rectangle 3"/>
          <p:cNvSpPr>
            <a:spLocks noGrp="1" noChangeArrowheads="1"/>
          </p:cNvSpPr>
          <p:nvPr>
            <p:ph type="body" idx="4294967295"/>
          </p:nvPr>
        </p:nvSpPr>
        <p:spPr>
          <a:xfrm>
            <a:off x="939550" y="1709876"/>
            <a:ext cx="8096250" cy="4092575"/>
          </a:xfrm>
        </p:spPr>
        <p:txBody>
          <a:bodyPr>
            <a:noAutofit/>
          </a:bodyPr>
          <a:lstStyle/>
          <a:p>
            <a:pPr marL="0" indent="0">
              <a:buNone/>
              <a:defRPr/>
            </a:pPr>
            <a:r>
              <a:rPr lang="en-GB" altLang="en-US" sz="1600" dirty="0">
                <a:latin typeface="Arial" panose="020B0604020202020204" pitchFamily="34" charset="0"/>
                <a:cs typeface="Arial" panose="020B0604020202020204" pitchFamily="34" charset="0"/>
              </a:rPr>
              <a:t>Examples of an impairment or disturbance in the functioning of the mind or brain may include the following:</a:t>
            </a:r>
          </a:p>
          <a:p>
            <a:pPr marL="0" indent="0">
              <a:buNone/>
              <a:defRPr/>
            </a:pPr>
            <a:endParaRPr lang="en-GB" altLang="en-US" sz="1600" dirty="0">
              <a:latin typeface="Arial" panose="020B0604020202020204" pitchFamily="34" charset="0"/>
              <a:cs typeface="Arial" panose="020B0604020202020204" pitchFamily="34" charset="0"/>
            </a:endParaRPr>
          </a:p>
          <a:p>
            <a:pPr eaLnBrk="1" hangingPunct="1">
              <a:lnSpc>
                <a:spcPct val="90000"/>
              </a:lnSpc>
              <a:defRPr/>
            </a:pPr>
            <a:r>
              <a:rPr lang="en-GB" altLang="en-US" sz="1600" dirty="0">
                <a:latin typeface="Arial" panose="020B0604020202020204" pitchFamily="34" charset="0"/>
                <a:cs typeface="Arial" panose="020B0604020202020204" pitchFamily="34" charset="0"/>
              </a:rPr>
              <a:t>conditions associated with some forms of mental illness</a:t>
            </a:r>
          </a:p>
          <a:p>
            <a:pPr eaLnBrk="1" hangingPunct="1">
              <a:lnSpc>
                <a:spcPct val="90000"/>
              </a:lnSpc>
              <a:defRPr/>
            </a:pPr>
            <a:r>
              <a:rPr lang="en-GB" altLang="en-US" sz="1600" dirty="0">
                <a:latin typeface="Arial" panose="020B0604020202020204" pitchFamily="34" charset="0"/>
                <a:cs typeface="Arial" panose="020B0604020202020204" pitchFamily="34" charset="0"/>
              </a:rPr>
              <a:t>dementia</a:t>
            </a:r>
          </a:p>
          <a:p>
            <a:pPr eaLnBrk="1" hangingPunct="1">
              <a:lnSpc>
                <a:spcPct val="90000"/>
              </a:lnSpc>
              <a:defRPr/>
            </a:pPr>
            <a:r>
              <a:rPr lang="en-GB" altLang="en-US" sz="1600" dirty="0">
                <a:latin typeface="Arial" panose="020B0604020202020204" pitchFamily="34" charset="0"/>
                <a:cs typeface="Arial" panose="020B0604020202020204" pitchFamily="34" charset="0"/>
              </a:rPr>
              <a:t>significant learning disabilities</a:t>
            </a:r>
          </a:p>
          <a:p>
            <a:pPr eaLnBrk="1" hangingPunct="1">
              <a:lnSpc>
                <a:spcPct val="90000"/>
              </a:lnSpc>
              <a:defRPr/>
            </a:pPr>
            <a:r>
              <a:rPr lang="en-GB" altLang="en-US" sz="1600" dirty="0">
                <a:latin typeface="Arial" panose="020B0604020202020204" pitchFamily="34" charset="0"/>
                <a:cs typeface="Arial" panose="020B0604020202020204" pitchFamily="34" charset="0"/>
              </a:rPr>
              <a:t>the long-term effects of brain damage</a:t>
            </a:r>
          </a:p>
          <a:p>
            <a:pPr eaLnBrk="1" hangingPunct="1">
              <a:lnSpc>
                <a:spcPct val="90000"/>
              </a:lnSpc>
              <a:defRPr/>
            </a:pPr>
            <a:r>
              <a:rPr lang="en-GB" altLang="en-US" sz="1600" dirty="0">
                <a:latin typeface="Arial" panose="020B0604020202020204" pitchFamily="34" charset="0"/>
                <a:cs typeface="Arial" panose="020B0604020202020204" pitchFamily="34" charset="0"/>
              </a:rPr>
              <a:t>physical or medical conditions that cause confusion, drowsiness or loss of consciousness</a:t>
            </a:r>
          </a:p>
          <a:p>
            <a:pPr eaLnBrk="1" hangingPunct="1">
              <a:lnSpc>
                <a:spcPct val="90000"/>
              </a:lnSpc>
              <a:defRPr/>
            </a:pPr>
            <a:r>
              <a:rPr lang="en-GB" altLang="en-US" sz="1600" dirty="0">
                <a:latin typeface="Arial" panose="020B0604020202020204" pitchFamily="34" charset="0"/>
                <a:cs typeface="Arial" panose="020B0604020202020204" pitchFamily="34" charset="0"/>
              </a:rPr>
              <a:t>delirium</a:t>
            </a:r>
          </a:p>
          <a:p>
            <a:pPr eaLnBrk="1" hangingPunct="1">
              <a:lnSpc>
                <a:spcPct val="90000"/>
              </a:lnSpc>
              <a:defRPr/>
            </a:pPr>
            <a:r>
              <a:rPr lang="en-GB" altLang="en-US" sz="1600" dirty="0">
                <a:latin typeface="Arial" panose="020B0604020202020204" pitchFamily="34" charset="0"/>
                <a:cs typeface="Arial" panose="020B0604020202020204" pitchFamily="34" charset="0"/>
              </a:rPr>
              <a:t>concussion following a head injury, and</a:t>
            </a:r>
          </a:p>
          <a:p>
            <a:pPr eaLnBrk="1" hangingPunct="1">
              <a:lnSpc>
                <a:spcPct val="90000"/>
              </a:lnSpc>
              <a:defRPr/>
            </a:pPr>
            <a:r>
              <a:rPr lang="en-GB" altLang="en-US" sz="1600" dirty="0">
                <a:latin typeface="Arial" panose="020B0604020202020204" pitchFamily="34" charset="0"/>
                <a:cs typeface="Arial" panose="020B0604020202020204" pitchFamily="34" charset="0"/>
              </a:rPr>
              <a:t>the symptoms of alcohol or drug use.</a:t>
            </a:r>
          </a:p>
          <a:p>
            <a:pPr marL="0" indent="0" eaLnBrk="1" hangingPunct="1">
              <a:lnSpc>
                <a:spcPct val="90000"/>
              </a:lnSpc>
              <a:buNone/>
              <a:defRPr/>
            </a:pPr>
            <a:endParaRPr lang="en-GB" altLang="en-US" sz="1600" dirty="0">
              <a:latin typeface="Arial" panose="020B0604020202020204" pitchFamily="34" charset="0"/>
              <a:cs typeface="Arial" panose="020B0604020202020204" pitchFamily="34" charset="0"/>
            </a:endParaRPr>
          </a:p>
          <a:p>
            <a:pPr marL="0" indent="0">
              <a:buNone/>
              <a:defRPr/>
            </a:pPr>
            <a:r>
              <a:rPr lang="en-GB" altLang="en-US" sz="1400" dirty="0">
                <a:latin typeface="Arial" panose="020B0604020202020204" pitchFamily="34" charset="0"/>
                <a:cs typeface="Arial" panose="020B0604020202020204" pitchFamily="34" charset="0"/>
              </a:rPr>
              <a:t>(MCA Code of Practice, Section 4)</a:t>
            </a:r>
          </a:p>
        </p:txBody>
      </p:sp>
    </p:spTree>
    <p:extLst>
      <p:ext uri="{BB962C8B-B14F-4D97-AF65-F5344CB8AC3E}">
        <p14:creationId xmlns:p14="http://schemas.microsoft.com/office/powerpoint/2010/main" val="3546673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944828" y="482982"/>
            <a:ext cx="10712997" cy="1244794"/>
          </a:xfrm>
        </p:spPr>
        <p:txBody>
          <a:bodyPr>
            <a:noAutofit/>
          </a:bodyPr>
          <a:lstStyle/>
          <a:p>
            <a:pPr eaLnBrk="1" hangingPunct="1"/>
            <a:r>
              <a:rPr lang="en-GB" altLang="en-US" sz="4400" dirty="0">
                <a:latin typeface="Arial" panose="020B0604020202020204" pitchFamily="34" charset="0"/>
                <a:cs typeface="Arial" panose="020B0604020202020204" pitchFamily="34" charset="0"/>
              </a:rPr>
              <a:t>The 2 Stage Assessment of Capacity</a:t>
            </a:r>
            <a:endParaRPr lang="en-GB" altLang="en-US" sz="4400" dirty="0">
              <a:solidFill>
                <a:srgbClr val="FF0000"/>
              </a:solidFill>
              <a:latin typeface="Arial" panose="020B0604020202020204" pitchFamily="34" charset="0"/>
              <a:cs typeface="Arial" panose="020B0604020202020204" pitchFamily="34" charset="0"/>
            </a:endParaRPr>
          </a:p>
        </p:txBody>
      </p:sp>
      <p:sp>
        <p:nvSpPr>
          <p:cNvPr id="37891" name="Rectangle 4"/>
          <p:cNvSpPr>
            <a:spLocks noGrp="1" noChangeArrowheads="1"/>
          </p:cNvSpPr>
          <p:nvPr>
            <p:ph type="body" idx="4294967295"/>
          </p:nvPr>
        </p:nvSpPr>
        <p:spPr>
          <a:xfrm>
            <a:off x="944828" y="1689613"/>
            <a:ext cx="3149600" cy="639762"/>
          </a:xfrm>
        </p:spPr>
        <p:txBody>
          <a:bodyPr/>
          <a:lstStyle/>
          <a:p>
            <a:pPr marL="0" indent="0">
              <a:buNone/>
              <a:defRPr/>
            </a:pPr>
            <a:r>
              <a:rPr lang="en-GB" altLang="en-US" sz="2000" dirty="0">
                <a:solidFill>
                  <a:srgbClr val="34737A"/>
                </a:solidFill>
                <a:latin typeface="Arial" panose="020B0604020202020204" pitchFamily="34" charset="0"/>
                <a:cs typeface="Arial" panose="020B0604020202020204" pitchFamily="34" charset="0"/>
              </a:rPr>
              <a:t>Stage 1: (diagnostic test):</a:t>
            </a:r>
          </a:p>
          <a:p>
            <a:pPr eaLnBrk="1" hangingPunct="1">
              <a:lnSpc>
                <a:spcPct val="90000"/>
              </a:lnSpc>
              <a:buFont typeface="Wingdings" panose="05000000000000000000" pitchFamily="2" charset="2"/>
              <a:buNone/>
              <a:defRPr/>
            </a:pPr>
            <a:endParaRPr lang="en-GB" altLang="en-US" sz="2000" dirty="0">
              <a:solidFill>
                <a:srgbClr val="FF3300"/>
              </a:solidFill>
            </a:endParaRPr>
          </a:p>
        </p:txBody>
      </p:sp>
      <p:sp>
        <p:nvSpPr>
          <p:cNvPr id="34820" name="Rectangle 6"/>
          <p:cNvSpPr>
            <a:spLocks noChangeArrowheads="1"/>
          </p:cNvSpPr>
          <p:nvPr/>
        </p:nvSpPr>
        <p:spPr bwMode="auto">
          <a:xfrm>
            <a:off x="944828" y="3967163"/>
            <a:ext cx="504031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1" hangingPunct="1">
              <a:buClr>
                <a:schemeClr val="tx1"/>
              </a:buClr>
            </a:pPr>
            <a:r>
              <a:rPr lang="en-GB" altLang="en-US" sz="2000" b="1" dirty="0">
                <a:solidFill>
                  <a:schemeClr val="tx1"/>
                </a:solidFill>
                <a:cs typeface="Arial" panose="020B0604020202020204" pitchFamily="34" charset="0"/>
              </a:rPr>
              <a:t>Understand the relevant information</a:t>
            </a:r>
          </a:p>
          <a:p>
            <a:pPr eaLnBrk="1" hangingPunct="1">
              <a:buClr>
                <a:schemeClr val="tx1"/>
              </a:buClr>
            </a:pPr>
            <a:r>
              <a:rPr lang="en-GB" altLang="en-US" sz="2000" b="1" dirty="0">
                <a:solidFill>
                  <a:schemeClr val="tx1"/>
                </a:solidFill>
                <a:cs typeface="Arial" panose="020B0604020202020204" pitchFamily="34" charset="0"/>
              </a:rPr>
              <a:t>Retain the relevant information</a:t>
            </a:r>
          </a:p>
          <a:p>
            <a:pPr eaLnBrk="1" hangingPunct="1">
              <a:buClr>
                <a:schemeClr val="tx1"/>
              </a:buClr>
            </a:pPr>
            <a:r>
              <a:rPr lang="en-GB" altLang="en-US" sz="2000" b="1" dirty="0">
                <a:solidFill>
                  <a:schemeClr val="tx1"/>
                </a:solidFill>
                <a:cs typeface="Arial" panose="020B0604020202020204" pitchFamily="34" charset="0"/>
              </a:rPr>
              <a:t>Use or weigh the relevant information</a:t>
            </a:r>
          </a:p>
          <a:p>
            <a:pPr eaLnBrk="1" hangingPunct="1">
              <a:buClr>
                <a:schemeClr val="tx1"/>
              </a:buClr>
            </a:pPr>
            <a:r>
              <a:rPr lang="en-GB" altLang="en-US" sz="2000" b="1" dirty="0">
                <a:solidFill>
                  <a:schemeClr val="tx1"/>
                </a:solidFill>
                <a:cs typeface="Arial" panose="020B0604020202020204" pitchFamily="34" charset="0"/>
              </a:rPr>
              <a:t>Communicate the decision </a:t>
            </a:r>
            <a:endParaRPr lang="en-US" altLang="en-US" sz="2000" b="1" dirty="0">
              <a:solidFill>
                <a:schemeClr val="tx1"/>
              </a:solidFill>
              <a:cs typeface="Arial" panose="020B0604020202020204" pitchFamily="34" charset="0"/>
            </a:endParaRPr>
          </a:p>
        </p:txBody>
      </p:sp>
      <p:sp>
        <p:nvSpPr>
          <p:cNvPr id="34821" name="AutoShape 8"/>
          <p:cNvSpPr>
            <a:spLocks/>
          </p:cNvSpPr>
          <p:nvPr/>
        </p:nvSpPr>
        <p:spPr bwMode="auto">
          <a:xfrm>
            <a:off x="6301326" y="4075113"/>
            <a:ext cx="360362" cy="1657350"/>
          </a:xfrm>
          <a:prstGeom prst="rightBrace">
            <a:avLst>
              <a:gd name="adj1" fmla="val 38326"/>
              <a:gd name="adj2" fmla="val 50000"/>
            </a:avLst>
          </a:prstGeom>
          <a:noFill/>
          <a:ln w="15875">
            <a:solidFill>
              <a:srgbClr val="C0910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algn="ctr" eaLnBrk="1" hangingPunct="1">
              <a:spcBef>
                <a:spcPct val="0"/>
              </a:spcBef>
              <a:buClrTx/>
              <a:buFontTx/>
              <a:buNone/>
            </a:pPr>
            <a:endParaRPr lang="en-US" altLang="en-US" sz="1400">
              <a:solidFill>
                <a:srgbClr val="00204E"/>
              </a:solidFill>
              <a:cs typeface="Arial" panose="020B0604020202020204" pitchFamily="34" charset="0"/>
            </a:endParaRPr>
          </a:p>
        </p:txBody>
      </p:sp>
      <p:sp>
        <p:nvSpPr>
          <p:cNvPr id="34822" name="Rectangle 9"/>
          <p:cNvSpPr>
            <a:spLocks noChangeArrowheads="1"/>
          </p:cNvSpPr>
          <p:nvPr/>
        </p:nvSpPr>
        <p:spPr bwMode="auto">
          <a:xfrm>
            <a:off x="7104064" y="4075113"/>
            <a:ext cx="3455987" cy="1657350"/>
          </a:xfrm>
          <a:prstGeom prst="rect">
            <a:avLst/>
          </a:prstGeom>
          <a:noFill/>
          <a:ln w="25400">
            <a:solidFill>
              <a:srgbClr val="34737A"/>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1" hangingPunct="1">
              <a:buFont typeface="Wingdings" panose="05000000000000000000" pitchFamily="2" charset="2"/>
              <a:buNone/>
            </a:pPr>
            <a:r>
              <a:rPr lang="en-GB" altLang="en-US" sz="1800" dirty="0">
                <a:solidFill>
                  <a:schemeClr val="tx1"/>
                </a:solidFill>
                <a:cs typeface="Arial" panose="020B0604020202020204" pitchFamily="34" charset="0"/>
              </a:rPr>
              <a:t>You must provide Information </a:t>
            </a:r>
          </a:p>
          <a:p>
            <a:pPr eaLnBrk="1" hangingPunct="1">
              <a:buFont typeface="Wingdings" panose="05000000000000000000" pitchFamily="2" charset="2"/>
              <a:buNone/>
            </a:pPr>
            <a:r>
              <a:rPr lang="en-GB" altLang="en-US" sz="1800" dirty="0">
                <a:solidFill>
                  <a:schemeClr val="tx1"/>
                </a:solidFill>
                <a:cs typeface="Arial" panose="020B0604020202020204" pitchFamily="34" charset="0"/>
              </a:rPr>
              <a:t>including ‘reasonably</a:t>
            </a:r>
          </a:p>
          <a:p>
            <a:pPr eaLnBrk="1" hangingPunct="1">
              <a:buFont typeface="Wingdings" panose="05000000000000000000" pitchFamily="2" charset="2"/>
              <a:buNone/>
            </a:pPr>
            <a:r>
              <a:rPr lang="en-GB" altLang="en-US" sz="1800" dirty="0">
                <a:solidFill>
                  <a:schemeClr val="tx1"/>
                </a:solidFill>
                <a:cs typeface="Arial" panose="020B0604020202020204" pitchFamily="34" charset="0"/>
              </a:rPr>
              <a:t>foreseeable consequences’</a:t>
            </a:r>
          </a:p>
          <a:p>
            <a:pPr eaLnBrk="1" hangingPunct="1">
              <a:buFont typeface="Wingdings" panose="05000000000000000000" pitchFamily="2" charset="2"/>
              <a:buNone/>
            </a:pPr>
            <a:r>
              <a:rPr lang="en-GB" altLang="en-US" sz="1800" b="1" i="1" dirty="0">
                <a:solidFill>
                  <a:schemeClr val="tx1"/>
                </a:solidFill>
                <a:cs typeface="Arial" panose="020B0604020202020204" pitchFamily="34" charset="0"/>
              </a:rPr>
              <a:t>Remember Principle 1-3</a:t>
            </a:r>
            <a:endParaRPr lang="en-US" altLang="en-US" sz="1800" b="1" i="1" dirty="0">
              <a:solidFill>
                <a:schemeClr val="tx1"/>
              </a:solidFill>
              <a:cs typeface="Arial" panose="020B0604020202020204" pitchFamily="34" charset="0"/>
            </a:endParaRPr>
          </a:p>
        </p:txBody>
      </p:sp>
      <p:sp>
        <p:nvSpPr>
          <p:cNvPr id="59399" name="Rectangle 10"/>
          <p:cNvSpPr>
            <a:spLocks noChangeArrowheads="1"/>
          </p:cNvSpPr>
          <p:nvPr/>
        </p:nvSpPr>
        <p:spPr bwMode="auto">
          <a:xfrm>
            <a:off x="1919288" y="5732464"/>
            <a:ext cx="842486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algn="ctr" eaLnBrk="1" hangingPunct="1">
              <a:buFont typeface="Wingdings" panose="05000000000000000000" pitchFamily="2" charset="2"/>
              <a:buNone/>
            </a:pPr>
            <a:endParaRPr lang="en-GB" altLang="en-US" sz="2400" b="1">
              <a:solidFill>
                <a:srgbClr val="FF3300"/>
              </a:solidFill>
              <a:cs typeface="Arial" panose="020B0604020202020204" pitchFamily="34" charset="0"/>
            </a:endParaRPr>
          </a:p>
          <a:p>
            <a:pPr algn="ctr" eaLnBrk="1" hangingPunct="1">
              <a:buFont typeface="Wingdings" panose="05000000000000000000" pitchFamily="2" charset="2"/>
              <a:buNone/>
            </a:pPr>
            <a:endParaRPr lang="en-US" altLang="en-US" sz="2400" b="1">
              <a:solidFill>
                <a:srgbClr val="FF3300"/>
              </a:solidFill>
              <a:cs typeface="Arial" panose="020B0604020202020204" pitchFamily="34" charset="0"/>
            </a:endParaRPr>
          </a:p>
        </p:txBody>
      </p:sp>
      <p:sp>
        <p:nvSpPr>
          <p:cNvPr id="2" name="TextBox 1"/>
          <p:cNvSpPr txBox="1">
            <a:spLocks noChangeArrowheads="1"/>
          </p:cNvSpPr>
          <p:nvPr/>
        </p:nvSpPr>
        <p:spPr bwMode="auto">
          <a:xfrm>
            <a:off x="944828" y="2856489"/>
            <a:ext cx="8096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1" hangingPunct="1">
              <a:spcBef>
                <a:spcPct val="0"/>
              </a:spcBef>
              <a:buClrTx/>
              <a:buFontTx/>
              <a:buNone/>
            </a:pPr>
            <a:r>
              <a:rPr lang="en-GB" altLang="en-US" sz="2000" dirty="0">
                <a:solidFill>
                  <a:srgbClr val="C09102"/>
                </a:solidFill>
                <a:cs typeface="Arial" panose="020B0604020202020204" pitchFamily="34" charset="0"/>
              </a:rPr>
              <a:t>If so, does it cause an inability to…</a:t>
            </a:r>
          </a:p>
          <a:p>
            <a:pPr eaLnBrk="1" hangingPunct="1">
              <a:spcBef>
                <a:spcPct val="0"/>
              </a:spcBef>
              <a:buClrTx/>
              <a:buFontTx/>
              <a:buNone/>
            </a:pPr>
            <a:endParaRPr lang="en-GB" altLang="en-US" sz="2000" dirty="0">
              <a:solidFill>
                <a:srgbClr val="00204E"/>
              </a:solidFill>
              <a:cs typeface="Arial" panose="020B0604020202020204" pitchFamily="34" charset="0"/>
            </a:endParaRPr>
          </a:p>
          <a:p>
            <a:pPr eaLnBrk="1" hangingPunct="1">
              <a:spcBef>
                <a:spcPct val="0"/>
              </a:spcBef>
              <a:buClrTx/>
              <a:buFontTx/>
              <a:buNone/>
            </a:pPr>
            <a:r>
              <a:rPr lang="en-GB" altLang="en-US" sz="2000" dirty="0">
                <a:solidFill>
                  <a:srgbClr val="34737A"/>
                </a:solidFill>
                <a:cs typeface="Arial" panose="020B0604020202020204" pitchFamily="34" charset="0"/>
              </a:rPr>
              <a:t>Stage 2: (functional assessment):</a:t>
            </a:r>
          </a:p>
        </p:txBody>
      </p:sp>
      <p:sp>
        <p:nvSpPr>
          <p:cNvPr id="3" name="TextBox 2"/>
          <p:cNvSpPr txBox="1"/>
          <p:nvPr/>
        </p:nvSpPr>
        <p:spPr>
          <a:xfrm>
            <a:off x="944828" y="2130425"/>
            <a:ext cx="8362950" cy="708025"/>
          </a:xfrm>
          <a:prstGeom prst="rect">
            <a:avLst/>
          </a:prstGeom>
          <a:noFill/>
        </p:spPr>
        <p:txBody>
          <a:bodyPr>
            <a:spAutoFit/>
          </a:bodyPr>
          <a:lstStyle/>
          <a:p>
            <a:pPr eaLnBrk="1" hangingPunct="1">
              <a:defRPr/>
            </a:pPr>
            <a:r>
              <a:rPr lang="en-GB" altLang="en-US" sz="2000" kern="0" dirty="0">
                <a:latin typeface="Arial"/>
                <a:cs typeface="Arial" pitchFamily="34" charset="0"/>
              </a:rPr>
              <a:t>Does the person have an impairment of or a disturbance in the functioning of the mind or brain? </a:t>
            </a:r>
            <a:endParaRPr lang="en-GB" dirty="0">
              <a:cs typeface="Arial" pitchFamily="34" charset="0"/>
            </a:endParaRPr>
          </a:p>
        </p:txBody>
      </p:sp>
    </p:spTree>
    <p:extLst>
      <p:ext uri="{BB962C8B-B14F-4D97-AF65-F5344CB8AC3E}">
        <p14:creationId xmlns:p14="http://schemas.microsoft.com/office/powerpoint/2010/main" val="1082857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4820" grpId="0"/>
      <p:bldP spid="34821" grpId="0" animBg="1"/>
      <p:bldP spid="34822" grpId="0" animBg="1"/>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josep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007366" cy="621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571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40221" y="710002"/>
            <a:ext cx="8096250" cy="762000"/>
          </a:xfrm>
        </p:spPr>
        <p:txBody>
          <a:bodyPr>
            <a:normAutofit/>
          </a:bodyPr>
          <a:lstStyle/>
          <a:p>
            <a:pPr eaLnBrk="1" hangingPunct="1"/>
            <a:r>
              <a:rPr lang="en-GB" altLang="en-US" sz="4400" dirty="0">
                <a:latin typeface="Arial" panose="020B0604020202020204" pitchFamily="34" charset="0"/>
                <a:cs typeface="Arial" panose="020B0604020202020204" pitchFamily="34" charset="0"/>
              </a:rPr>
              <a:t>Understanding &amp; Retaining</a:t>
            </a:r>
            <a:endParaRPr lang="en-US" altLang="en-US" sz="4400" dirty="0">
              <a:latin typeface="Arial" panose="020B0604020202020204" pitchFamily="34" charset="0"/>
              <a:cs typeface="Arial" panose="020B0604020202020204" pitchFamily="34" charset="0"/>
            </a:endParaRPr>
          </a:p>
        </p:txBody>
      </p:sp>
      <p:sp>
        <p:nvSpPr>
          <p:cNvPr id="63491" name="Rectangle 3"/>
          <p:cNvSpPr>
            <a:spLocks noGrp="1" noChangeArrowheads="1"/>
          </p:cNvSpPr>
          <p:nvPr>
            <p:ph idx="1"/>
          </p:nvPr>
        </p:nvSpPr>
        <p:spPr>
          <a:xfrm>
            <a:off x="4988346" y="1741652"/>
            <a:ext cx="5853546" cy="936625"/>
          </a:xfrm>
        </p:spPr>
        <p:txBody>
          <a:bodyPr/>
          <a:lstStyle/>
          <a:p>
            <a:pPr marL="0" indent="0">
              <a:buNone/>
            </a:pPr>
            <a:r>
              <a:rPr lang="en-GB" altLang="en-US" b="1" dirty="0">
                <a:solidFill>
                  <a:srgbClr val="008000"/>
                </a:solidFill>
              </a:rPr>
              <a:t>W</a:t>
            </a:r>
            <a:r>
              <a:rPr lang="en-GB" altLang="en-US" b="1" dirty="0">
                <a:solidFill>
                  <a:srgbClr val="34737A"/>
                </a:solidFill>
              </a:rPr>
              <a:t>hat ways can you make information easier to understand and retain?</a:t>
            </a:r>
          </a:p>
          <a:p>
            <a:pPr marL="0" indent="0">
              <a:buNone/>
            </a:pPr>
            <a:endParaRPr lang="en-GB" altLang="en-US" dirty="0">
              <a:solidFill>
                <a:srgbClr val="008000"/>
              </a:solidFill>
            </a:endParaRPr>
          </a:p>
        </p:txBody>
      </p:sp>
      <p:pic>
        <p:nvPicPr>
          <p:cNvPr id="634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8595" y="3044226"/>
            <a:ext cx="152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6674" y="4304522"/>
            <a:ext cx="2201863"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55945">
            <a:off x="8979587" y="4619641"/>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40221" y="2365200"/>
            <a:ext cx="3558920" cy="3231654"/>
          </a:xfrm>
          <a:prstGeom prst="rect">
            <a:avLst/>
          </a:prstGeom>
          <a:noFill/>
        </p:spPr>
        <p:txBody>
          <a:bodyPr wrap="square">
            <a:spAutoFit/>
          </a:bodyPr>
          <a:lstStyle/>
          <a:p>
            <a:pPr eaLnBrk="1" hangingPunct="1">
              <a:lnSpc>
                <a:spcPct val="90000"/>
              </a:lnSpc>
              <a:spcBef>
                <a:spcPct val="20000"/>
              </a:spcBef>
              <a:buFont typeface="Wingdings" panose="05000000000000000000" pitchFamily="2" charset="2"/>
              <a:buChar char="u"/>
              <a:defRPr/>
            </a:pPr>
            <a:r>
              <a:rPr lang="en-GB" altLang="en-US" sz="2400" kern="0" dirty="0">
                <a:latin typeface="Arial"/>
              </a:rPr>
              <a:t> It is normal for people not to remember information correctly</a:t>
            </a:r>
          </a:p>
          <a:p>
            <a:pPr eaLnBrk="1" hangingPunct="1">
              <a:lnSpc>
                <a:spcPct val="90000"/>
              </a:lnSpc>
              <a:spcBef>
                <a:spcPct val="20000"/>
              </a:spcBef>
              <a:buFont typeface="Wingdings" panose="05000000000000000000" pitchFamily="2" charset="2"/>
              <a:buChar char="u"/>
              <a:defRPr/>
            </a:pPr>
            <a:r>
              <a:rPr lang="en-GB" altLang="en-US" sz="2400" kern="0" dirty="0">
                <a:latin typeface="Arial"/>
              </a:rPr>
              <a:t> It is normal for people’s memories to be selective </a:t>
            </a:r>
          </a:p>
          <a:p>
            <a:pPr eaLnBrk="1" hangingPunct="1">
              <a:lnSpc>
                <a:spcPct val="90000"/>
              </a:lnSpc>
              <a:spcBef>
                <a:spcPct val="20000"/>
              </a:spcBef>
              <a:buFont typeface="Wingdings" panose="05000000000000000000" pitchFamily="2" charset="2"/>
              <a:buChar char="u"/>
              <a:defRPr/>
            </a:pPr>
            <a:r>
              <a:rPr lang="en-GB" altLang="en-US" sz="2400" kern="0" dirty="0">
                <a:latin typeface="Arial"/>
              </a:rPr>
              <a:t> Not a memory test and memory can be assisted </a:t>
            </a:r>
            <a:endParaRPr lang="en-US" altLang="en-US" sz="2400" kern="0" dirty="0">
              <a:latin typeface="Arial"/>
            </a:endParaRPr>
          </a:p>
        </p:txBody>
      </p:sp>
      <p:pic>
        <p:nvPicPr>
          <p:cNvPr id="6349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18537" y="3025415"/>
            <a:ext cx="133826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4669214" y="1870937"/>
            <a:ext cx="0" cy="4408668"/>
          </a:xfrm>
          <a:prstGeom prst="line">
            <a:avLst/>
          </a:prstGeom>
          <a:ln w="38100">
            <a:solidFill>
              <a:srgbClr val="C0910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13016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922998" y="714376"/>
            <a:ext cx="7485063" cy="762000"/>
          </a:xfrm>
        </p:spPr>
        <p:txBody>
          <a:bodyPr>
            <a:normAutofit/>
          </a:bodyPr>
          <a:lstStyle/>
          <a:p>
            <a:pPr eaLnBrk="1" hangingPunct="1"/>
            <a:r>
              <a:rPr lang="en-GB" altLang="en-US" sz="4400" dirty="0">
                <a:latin typeface="Arial" panose="020B0604020202020204" pitchFamily="34" charset="0"/>
                <a:cs typeface="Arial" panose="020B0604020202020204" pitchFamily="34" charset="0"/>
              </a:rPr>
              <a:t>Introductions</a:t>
            </a:r>
            <a:endParaRPr lang="en-US" altLang="en-US" sz="4400" dirty="0">
              <a:latin typeface="Arial" panose="020B0604020202020204" pitchFamily="34" charset="0"/>
              <a:cs typeface="Arial" panose="020B0604020202020204" pitchFamily="34" charset="0"/>
            </a:endParaRPr>
          </a:p>
        </p:txBody>
      </p:sp>
      <p:sp>
        <p:nvSpPr>
          <p:cNvPr id="11267" name="Text Box 4"/>
          <p:cNvSpPr txBox="1">
            <a:spLocks noChangeArrowheads="1"/>
          </p:cNvSpPr>
          <p:nvPr/>
        </p:nvSpPr>
        <p:spPr bwMode="auto">
          <a:xfrm>
            <a:off x="922998" y="2277585"/>
            <a:ext cx="4537075"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1" hangingPunct="1">
              <a:spcBef>
                <a:spcPct val="50000"/>
              </a:spcBef>
              <a:buClrTx/>
              <a:buFontTx/>
              <a:buNone/>
            </a:pPr>
            <a:r>
              <a:rPr lang="en-GB" altLang="en-US" dirty="0">
                <a:solidFill>
                  <a:srgbClr val="00204E"/>
                </a:solidFill>
              </a:rPr>
              <a:t>Name </a:t>
            </a:r>
          </a:p>
          <a:p>
            <a:pPr eaLnBrk="1" hangingPunct="1">
              <a:spcBef>
                <a:spcPct val="50000"/>
              </a:spcBef>
              <a:buClrTx/>
              <a:buFontTx/>
              <a:buNone/>
            </a:pPr>
            <a:endParaRPr lang="en-GB" altLang="en-US" dirty="0">
              <a:solidFill>
                <a:srgbClr val="00204E"/>
              </a:solidFill>
            </a:endParaRPr>
          </a:p>
          <a:p>
            <a:pPr eaLnBrk="1" hangingPunct="1">
              <a:spcBef>
                <a:spcPct val="50000"/>
              </a:spcBef>
              <a:buClrTx/>
              <a:buFontTx/>
              <a:buNone/>
            </a:pPr>
            <a:r>
              <a:rPr lang="en-GB" altLang="en-US" dirty="0">
                <a:solidFill>
                  <a:srgbClr val="00204E"/>
                </a:solidFill>
              </a:rPr>
              <a:t>Job Role</a:t>
            </a:r>
          </a:p>
          <a:p>
            <a:pPr eaLnBrk="1" hangingPunct="1">
              <a:spcBef>
                <a:spcPct val="50000"/>
              </a:spcBef>
              <a:buClrTx/>
              <a:buFontTx/>
              <a:buNone/>
            </a:pPr>
            <a:endParaRPr lang="en-GB" altLang="en-US" dirty="0">
              <a:solidFill>
                <a:srgbClr val="00204E"/>
              </a:solidFill>
            </a:endParaRPr>
          </a:p>
          <a:p>
            <a:pPr eaLnBrk="1" hangingPunct="1">
              <a:spcBef>
                <a:spcPct val="50000"/>
              </a:spcBef>
              <a:buClrTx/>
              <a:buFontTx/>
              <a:buNone/>
            </a:pPr>
            <a:r>
              <a:rPr lang="en-GB" altLang="en-US" dirty="0">
                <a:solidFill>
                  <a:srgbClr val="00204E"/>
                </a:solidFill>
              </a:rPr>
              <a:t>Any questions?</a:t>
            </a:r>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1923" y="1095376"/>
            <a:ext cx="49688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4675517" y="1992702"/>
            <a:ext cx="15892" cy="4313207"/>
          </a:xfrm>
          <a:prstGeom prst="line">
            <a:avLst/>
          </a:prstGeom>
          <a:ln w="38100">
            <a:solidFill>
              <a:srgbClr val="C0910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32224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8625" y="1011729"/>
            <a:ext cx="8096250" cy="762000"/>
          </a:xfrm>
        </p:spPr>
        <p:txBody>
          <a:bodyPr>
            <a:noAutofit/>
          </a:bodyPr>
          <a:lstStyle/>
          <a:p>
            <a:pPr eaLnBrk="1" hangingPunct="1"/>
            <a:r>
              <a:rPr lang="en-GB" altLang="en-US" sz="4400" dirty="0">
                <a:latin typeface="Arial" panose="020B0604020202020204" pitchFamily="34" charset="0"/>
                <a:cs typeface="Arial" panose="020B0604020202020204" pitchFamily="34" charset="0"/>
              </a:rPr>
              <a:t>Use &amp; Weighing of </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Information (Pg. 10)</a:t>
            </a:r>
            <a:endParaRPr lang="en-US" altLang="en-US" sz="4400" dirty="0">
              <a:latin typeface="Arial" panose="020B0604020202020204" pitchFamily="34" charset="0"/>
              <a:cs typeface="Arial" panose="020B0604020202020204" pitchFamily="34" charset="0"/>
            </a:endParaRPr>
          </a:p>
        </p:txBody>
      </p:sp>
      <p:sp>
        <p:nvSpPr>
          <p:cNvPr id="65539" name="Rectangle 3"/>
          <p:cNvSpPr>
            <a:spLocks noGrp="1" noChangeArrowheads="1"/>
          </p:cNvSpPr>
          <p:nvPr>
            <p:ph idx="1"/>
          </p:nvPr>
        </p:nvSpPr>
        <p:spPr>
          <a:xfrm>
            <a:off x="918625" y="3626222"/>
            <a:ext cx="7639051" cy="2562225"/>
          </a:xfrm>
        </p:spPr>
        <p:txBody>
          <a:bodyPr/>
          <a:lstStyle/>
          <a:p>
            <a:pPr marL="0" indent="0">
              <a:lnSpc>
                <a:spcPct val="80000"/>
              </a:lnSpc>
              <a:buNone/>
            </a:pPr>
            <a:endParaRPr lang="en-US" altLang="en-US" sz="1800" dirty="0"/>
          </a:p>
          <a:p>
            <a:pPr marL="0" indent="0">
              <a:lnSpc>
                <a:spcPct val="80000"/>
              </a:lnSpc>
              <a:buNone/>
            </a:pPr>
            <a:r>
              <a:rPr lang="en-US" altLang="en-US" sz="1800" dirty="0">
                <a:latin typeface="Arial" panose="020B0604020202020204" pitchFamily="34" charset="0"/>
                <a:cs typeface="Arial" panose="020B0604020202020204" pitchFamily="34" charset="0"/>
              </a:rPr>
              <a:t>4.22 For example, a person with the eating disorder anorexia nervosa may understand information about the consequences of not eating. But their compulsion not to eat might be too strong for them to ignore.</a:t>
            </a:r>
          </a:p>
          <a:p>
            <a:pPr marL="0" indent="0">
              <a:lnSpc>
                <a:spcPct val="80000"/>
              </a:lnSpc>
              <a:buNone/>
            </a:pPr>
            <a:r>
              <a:rPr lang="en-US" altLang="en-US" sz="1800" dirty="0">
                <a:latin typeface="Arial" panose="020B0604020202020204" pitchFamily="34" charset="0"/>
                <a:cs typeface="Arial" panose="020B0604020202020204" pitchFamily="34" charset="0"/>
              </a:rPr>
              <a:t>Some people who have brain damage might make impulsive decisions regardless of information they have been given or their understanding of it.</a:t>
            </a:r>
            <a:endParaRPr lang="en-GB" altLang="en-US" sz="1800" dirty="0"/>
          </a:p>
          <a:p>
            <a:pPr marL="0" indent="0">
              <a:lnSpc>
                <a:spcPct val="80000"/>
              </a:lnSpc>
              <a:buNone/>
            </a:pPr>
            <a:r>
              <a:rPr lang="en-GB" altLang="en-US" sz="1600" b="1" i="1" dirty="0"/>
              <a:t>MCA Code of Practice Chapter 4</a:t>
            </a:r>
            <a:endParaRPr lang="en-US" altLang="en-US" sz="1600" b="1" i="1" dirty="0"/>
          </a:p>
          <a:p>
            <a:pPr marL="0" indent="0">
              <a:lnSpc>
                <a:spcPct val="80000"/>
              </a:lnSpc>
              <a:buNone/>
            </a:pPr>
            <a:r>
              <a:rPr lang="en-US" altLang="en-US" sz="1000" dirty="0"/>
              <a:t>3 This issue has been considered in a number of court cases, including </a:t>
            </a:r>
            <a:r>
              <a:rPr lang="en-US" altLang="en-US" sz="1000" i="1" dirty="0"/>
              <a:t>Re MB </a:t>
            </a:r>
            <a:r>
              <a:rPr lang="en-US" altLang="en-US" sz="1000" dirty="0"/>
              <a:t>[1997] 2 FLR 426; </a:t>
            </a:r>
            <a:r>
              <a:rPr lang="en-US" altLang="en-US" sz="1000" i="1" dirty="0"/>
              <a:t>R v Collins and Ashworth Hospital Authority ex parte Brady </a:t>
            </a:r>
            <a:r>
              <a:rPr lang="en-US" altLang="en-US" sz="1000" dirty="0"/>
              <a:t>[2001] 58 BMLR 173</a:t>
            </a:r>
          </a:p>
        </p:txBody>
      </p:sp>
      <p:sp>
        <p:nvSpPr>
          <p:cNvPr id="65540" name="TextBox 1"/>
          <p:cNvSpPr txBox="1">
            <a:spLocks noChangeArrowheads="1"/>
          </p:cNvSpPr>
          <p:nvPr/>
        </p:nvSpPr>
        <p:spPr bwMode="auto">
          <a:xfrm>
            <a:off x="918625" y="2321607"/>
            <a:ext cx="6215719"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1" hangingPunct="1">
              <a:lnSpc>
                <a:spcPct val="80000"/>
              </a:lnSpc>
              <a:spcBef>
                <a:spcPct val="0"/>
              </a:spcBef>
              <a:buClrTx/>
              <a:buFont typeface="Wingdings" panose="05000000000000000000" pitchFamily="2" charset="2"/>
              <a:buNone/>
            </a:pPr>
            <a:r>
              <a:rPr lang="en-US" altLang="en-US" sz="1800" dirty="0">
                <a:solidFill>
                  <a:schemeClr val="tx1"/>
                </a:solidFill>
              </a:rPr>
              <a:t>4.21 For someone to have capacity, they must have the ability to weigh up information and use it to arrive at a decision. Sometimes people can understand information, but an impairment or disturbance stops them using it. In other cases, the impairment or disturbance leads to a person making a specific decision without understanding or using the information they have been given.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4875" y="2084280"/>
            <a:ext cx="2673216" cy="3083884"/>
          </a:xfrm>
          <a:prstGeom prst="rect">
            <a:avLst/>
          </a:prstGeom>
        </p:spPr>
      </p:pic>
    </p:spTree>
    <p:extLst>
      <p:ext uri="{BB962C8B-B14F-4D97-AF65-F5344CB8AC3E}">
        <p14:creationId xmlns:p14="http://schemas.microsoft.com/office/powerpoint/2010/main" val="4007697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55316" y="717550"/>
            <a:ext cx="8096250" cy="762000"/>
          </a:xfrm>
        </p:spPr>
        <p:txBody>
          <a:bodyPr>
            <a:normAutofit/>
          </a:bodyPr>
          <a:lstStyle/>
          <a:p>
            <a:pPr eaLnBrk="1" hangingPunct="1"/>
            <a:r>
              <a:rPr lang="en-GB" altLang="en-US" sz="4400" dirty="0">
                <a:latin typeface="Arial" panose="020B0604020202020204" pitchFamily="34" charset="0"/>
                <a:cs typeface="Arial" panose="020B0604020202020204" pitchFamily="34" charset="0"/>
              </a:rPr>
              <a:t>Communication</a:t>
            </a:r>
            <a:endParaRPr lang="en-US" altLang="en-US" sz="4400" dirty="0">
              <a:latin typeface="Arial" panose="020B0604020202020204" pitchFamily="34" charset="0"/>
              <a:cs typeface="Arial" panose="020B0604020202020204" pitchFamily="34" charset="0"/>
            </a:endParaRPr>
          </a:p>
        </p:txBody>
      </p:sp>
      <p:sp>
        <p:nvSpPr>
          <p:cNvPr id="67587" name="Rectangle 3"/>
          <p:cNvSpPr>
            <a:spLocks noGrp="1" noChangeArrowheads="1"/>
          </p:cNvSpPr>
          <p:nvPr>
            <p:ph idx="1"/>
          </p:nvPr>
        </p:nvSpPr>
        <p:spPr>
          <a:xfrm>
            <a:off x="955316" y="1826555"/>
            <a:ext cx="8642350" cy="4824412"/>
          </a:xfrm>
        </p:spPr>
        <p:txBody>
          <a:bodyPr/>
          <a:lstStyle/>
          <a:p>
            <a:pPr marL="0" indent="0">
              <a:lnSpc>
                <a:spcPct val="80000"/>
              </a:lnSpc>
              <a:buNone/>
            </a:pPr>
            <a:r>
              <a:rPr lang="en-GB" altLang="en-US" sz="2000" b="1" dirty="0">
                <a:latin typeface="Arial" panose="020B0604020202020204" pitchFamily="34" charset="0"/>
                <a:cs typeface="Arial" panose="020B0604020202020204" pitchFamily="34" charset="0"/>
              </a:rPr>
              <a:t>Exercise (</a:t>
            </a:r>
            <a:r>
              <a:rPr lang="en-GB" altLang="en-US" sz="2000" b="1" dirty="0" err="1">
                <a:latin typeface="Arial" panose="020B0604020202020204" pitchFamily="34" charset="0"/>
                <a:cs typeface="Arial" panose="020B0604020202020204" pitchFamily="34" charset="0"/>
              </a:rPr>
              <a:t>pg</a:t>
            </a:r>
            <a:r>
              <a:rPr lang="en-GB" altLang="en-US" sz="2000" b="1" dirty="0">
                <a:latin typeface="Arial" panose="020B0604020202020204" pitchFamily="34" charset="0"/>
                <a:cs typeface="Arial" panose="020B0604020202020204" pitchFamily="34" charset="0"/>
              </a:rPr>
              <a:t> 11): </a:t>
            </a:r>
            <a:r>
              <a:rPr lang="en-US" altLang="en-US" sz="2000" b="1" dirty="0">
                <a:latin typeface="Arial" panose="020B0604020202020204" pitchFamily="34" charset="0"/>
                <a:cs typeface="Arial" panose="020B0604020202020204" pitchFamily="34" charset="0"/>
              </a:rPr>
              <a:t>Story telling. </a:t>
            </a:r>
          </a:p>
          <a:p>
            <a:pPr marL="0" indent="0">
              <a:lnSpc>
                <a:spcPct val="80000"/>
              </a:lnSpc>
              <a:buNone/>
            </a:pPr>
            <a:endParaRPr lang="en-US" altLang="en-US" sz="2000" dirty="0">
              <a:latin typeface="Arial" panose="020B0604020202020204" pitchFamily="34" charset="0"/>
              <a:cs typeface="Arial" panose="020B0604020202020204" pitchFamily="34" charset="0"/>
            </a:endParaRPr>
          </a:p>
          <a:p>
            <a:pPr marL="0" indent="0">
              <a:lnSpc>
                <a:spcPct val="80000"/>
              </a:lnSpc>
              <a:buNone/>
            </a:pPr>
            <a:r>
              <a:rPr lang="en-US" altLang="en-US" sz="2000" dirty="0">
                <a:latin typeface="Arial" panose="020B0604020202020204" pitchFamily="34" charset="0"/>
                <a:cs typeface="Arial" panose="020B0604020202020204" pitchFamily="34" charset="0"/>
              </a:rPr>
              <a:t>In your pairs decide who will be the story teller and who will be the listener. </a:t>
            </a:r>
          </a:p>
          <a:p>
            <a:pPr marL="0" indent="0">
              <a:lnSpc>
                <a:spcPct val="80000"/>
              </a:lnSpc>
              <a:buNone/>
            </a:pPr>
            <a:endParaRPr lang="en-US" altLang="en-US" sz="2000" b="1" dirty="0">
              <a:latin typeface="Arial" panose="020B0604020202020204" pitchFamily="34" charset="0"/>
              <a:cs typeface="Arial" panose="020B0604020202020204" pitchFamily="34" charset="0"/>
            </a:endParaRPr>
          </a:p>
          <a:p>
            <a:pPr marL="0" indent="0">
              <a:lnSpc>
                <a:spcPct val="80000"/>
              </a:lnSpc>
              <a:buNone/>
            </a:pPr>
            <a:r>
              <a:rPr lang="en-US" altLang="en-US" sz="2000" b="1" dirty="0">
                <a:solidFill>
                  <a:srgbClr val="C09102"/>
                </a:solidFill>
                <a:latin typeface="Arial" panose="020B0604020202020204" pitchFamily="34" charset="0"/>
                <a:cs typeface="Arial" panose="020B0604020202020204" pitchFamily="34" charset="0"/>
              </a:rPr>
              <a:t>Story-teller</a:t>
            </a:r>
            <a:r>
              <a:rPr lang="en-US" altLang="en-US" sz="2000" b="1"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Take a minute to think of a story about your childhood. You are going to tell this story to your partner. However, you cannot use any words. You may use gestures or pictures. Think about how you are going to do this. What are the important events in your story? Who else does it involve? What emotions would you need to convey? </a:t>
            </a:r>
          </a:p>
          <a:p>
            <a:pPr marL="0" indent="0">
              <a:lnSpc>
                <a:spcPct val="80000"/>
              </a:lnSpc>
              <a:buNone/>
            </a:pPr>
            <a:endParaRPr lang="en-US" altLang="en-US" sz="2000" b="1" dirty="0">
              <a:latin typeface="Arial" panose="020B0604020202020204" pitchFamily="34" charset="0"/>
              <a:cs typeface="Arial" panose="020B0604020202020204" pitchFamily="34" charset="0"/>
            </a:endParaRPr>
          </a:p>
          <a:p>
            <a:pPr marL="0" indent="0">
              <a:lnSpc>
                <a:spcPct val="80000"/>
              </a:lnSpc>
              <a:buNone/>
            </a:pPr>
            <a:r>
              <a:rPr lang="en-US" altLang="en-US" sz="2000" b="1" dirty="0">
                <a:solidFill>
                  <a:srgbClr val="C09102"/>
                </a:solidFill>
                <a:latin typeface="Arial" panose="020B0604020202020204" pitchFamily="34" charset="0"/>
                <a:cs typeface="Arial" panose="020B0604020202020204" pitchFamily="34" charset="0"/>
              </a:rPr>
              <a:t>Listener</a:t>
            </a:r>
            <a:r>
              <a:rPr lang="en-US" altLang="en-US" sz="2000" b="1"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You are going to be told a story about the story-tellers childhood. However the story-teller cannot use any words. The story can only be told in gestures, pictures, sounds, mime…</a:t>
            </a:r>
          </a:p>
        </p:txBody>
      </p:sp>
    </p:spTree>
    <p:extLst>
      <p:ext uri="{BB962C8B-B14F-4D97-AF65-F5344CB8AC3E}">
        <p14:creationId xmlns:p14="http://schemas.microsoft.com/office/powerpoint/2010/main" val="2236857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a:xfrm>
            <a:off x="961755" y="706737"/>
            <a:ext cx="8096250" cy="762000"/>
          </a:xfrm>
          <a:noFill/>
        </p:spPr>
        <p:txBody>
          <a:bodyPr>
            <a:normAutofit/>
          </a:bodyPr>
          <a:lstStyle/>
          <a:p>
            <a:pPr eaLnBrk="1" hangingPunct="1"/>
            <a:r>
              <a:rPr lang="en-GB" altLang="en-US" sz="4400" dirty="0">
                <a:latin typeface="Arial" panose="020B0604020202020204" pitchFamily="34" charset="0"/>
                <a:cs typeface="Arial" panose="020B0604020202020204" pitchFamily="34" charset="0"/>
              </a:rPr>
              <a:t>Section 5 MCA</a:t>
            </a:r>
            <a:endParaRPr lang="en-US" altLang="en-US" sz="4400" dirty="0">
              <a:latin typeface="Arial" panose="020B0604020202020204" pitchFamily="34" charset="0"/>
              <a:cs typeface="Arial" panose="020B0604020202020204" pitchFamily="34" charset="0"/>
            </a:endParaRPr>
          </a:p>
        </p:txBody>
      </p:sp>
      <p:sp>
        <p:nvSpPr>
          <p:cNvPr id="16386" name="Rectangle 3"/>
          <p:cNvSpPr>
            <a:spLocks noGrp="1" noChangeArrowheads="1"/>
          </p:cNvSpPr>
          <p:nvPr>
            <p:ph idx="1"/>
          </p:nvPr>
        </p:nvSpPr>
        <p:spPr>
          <a:xfrm>
            <a:off x="961755" y="1882715"/>
            <a:ext cx="8096250" cy="4914900"/>
          </a:xfrm>
        </p:spPr>
        <p:txBody>
          <a:bodyPr/>
          <a:lstStyle/>
          <a:p>
            <a:pPr eaLnBrk="1" hangingPunct="1">
              <a:lnSpc>
                <a:spcPct val="80000"/>
              </a:lnSpc>
              <a:buFont typeface="Wingdings" panose="05000000000000000000" pitchFamily="2" charset="2"/>
              <a:buNone/>
              <a:defRPr/>
            </a:pPr>
            <a:r>
              <a:rPr lang="en-GB" altLang="en-US" sz="1800" b="1" dirty="0">
                <a:latin typeface="Arial" panose="020B0604020202020204" pitchFamily="34" charset="0"/>
                <a:cs typeface="Arial" panose="020B0604020202020204" pitchFamily="34" charset="0"/>
              </a:rPr>
              <a:t>The Mental Capacity Act says (in section 5) </a:t>
            </a:r>
          </a:p>
          <a:p>
            <a:pPr marL="0" indent="0" eaLnBrk="1" hangingPunct="1">
              <a:lnSpc>
                <a:spcPct val="80000"/>
              </a:lnSpc>
              <a:buNone/>
              <a:defRPr/>
            </a:pPr>
            <a:r>
              <a:rPr lang="en-GB" altLang="en-US" sz="1800" b="1" dirty="0">
                <a:latin typeface="Arial" panose="020B0604020202020204" pitchFamily="34" charset="0"/>
                <a:cs typeface="Arial" panose="020B0604020202020204" pitchFamily="34" charset="0"/>
              </a:rPr>
              <a:t>That If </a:t>
            </a:r>
            <a:r>
              <a:rPr lang="en-GB" altLang="en-US" sz="1800" dirty="0">
                <a:latin typeface="Arial" panose="020B0604020202020204" pitchFamily="34" charset="0"/>
                <a:cs typeface="Arial" panose="020B0604020202020204" pitchFamily="34" charset="0"/>
              </a:rPr>
              <a:t>we do an act connected to a person’s care or treatment </a:t>
            </a:r>
            <a:r>
              <a:rPr lang="en-GB" altLang="en-US" sz="1800" b="1" dirty="0">
                <a:latin typeface="Arial" panose="020B0604020202020204" pitchFamily="34" charset="0"/>
                <a:cs typeface="Arial" panose="020B0604020202020204" pitchFamily="34" charset="0"/>
              </a:rPr>
              <a:t>and </a:t>
            </a:r>
          </a:p>
          <a:p>
            <a:pPr marL="0" indent="0" eaLnBrk="1" hangingPunct="1">
              <a:lnSpc>
                <a:spcPct val="80000"/>
              </a:lnSpc>
              <a:buNone/>
              <a:defRPr/>
            </a:pPr>
            <a:endParaRPr lang="en-US" altLang="en-US" sz="1800" dirty="0">
              <a:latin typeface="Arial" panose="020B0604020202020204" pitchFamily="34" charset="0"/>
              <a:cs typeface="Arial" panose="020B0604020202020204" pitchFamily="34" charset="0"/>
            </a:endParaRPr>
          </a:p>
          <a:p>
            <a:pPr lvl="1" eaLnBrk="1" hangingPunct="1">
              <a:lnSpc>
                <a:spcPct val="80000"/>
              </a:lnSpc>
              <a:defRPr/>
            </a:pPr>
            <a:r>
              <a:rPr lang="en-GB" altLang="en-US" sz="1800" dirty="0">
                <a:solidFill>
                  <a:srgbClr val="34737A"/>
                </a:solidFill>
                <a:latin typeface="Arial" panose="020B0604020202020204" pitchFamily="34" charset="0"/>
                <a:cs typeface="Arial" panose="020B0604020202020204" pitchFamily="34" charset="0"/>
              </a:rPr>
              <a:t>We can show that the person lacks capacity to consent to the action we want to carry out, </a:t>
            </a:r>
            <a:r>
              <a:rPr lang="en-GB" altLang="en-US" sz="1800" b="1" dirty="0">
                <a:solidFill>
                  <a:srgbClr val="34737A"/>
                </a:solidFill>
                <a:latin typeface="Arial" panose="020B0604020202020204" pitchFamily="34" charset="0"/>
                <a:cs typeface="Arial" panose="020B0604020202020204" pitchFamily="34" charset="0"/>
              </a:rPr>
              <a:t>and</a:t>
            </a:r>
            <a:r>
              <a:rPr lang="en-GB" altLang="en-US" sz="1800" dirty="0">
                <a:solidFill>
                  <a:srgbClr val="34737A"/>
                </a:solidFill>
                <a:latin typeface="Arial" panose="020B0604020202020204" pitchFamily="34" charset="0"/>
                <a:cs typeface="Arial" panose="020B0604020202020204" pitchFamily="34" charset="0"/>
              </a:rPr>
              <a:t> </a:t>
            </a:r>
            <a:endParaRPr lang="en-US" altLang="en-US" sz="1800" dirty="0">
              <a:solidFill>
                <a:srgbClr val="34737A"/>
              </a:solidFill>
              <a:latin typeface="Arial" panose="020B0604020202020204" pitchFamily="34" charset="0"/>
              <a:cs typeface="Arial" panose="020B0604020202020204" pitchFamily="34" charset="0"/>
            </a:endParaRPr>
          </a:p>
          <a:p>
            <a:pPr lvl="1" eaLnBrk="1" hangingPunct="1">
              <a:lnSpc>
                <a:spcPct val="80000"/>
              </a:lnSpc>
              <a:defRPr/>
            </a:pPr>
            <a:r>
              <a:rPr lang="en-GB" altLang="en-US" sz="1800" dirty="0">
                <a:solidFill>
                  <a:srgbClr val="34737A"/>
                </a:solidFill>
                <a:latin typeface="Arial" panose="020B0604020202020204" pitchFamily="34" charset="0"/>
                <a:cs typeface="Arial" panose="020B0604020202020204" pitchFamily="34" charset="0"/>
              </a:rPr>
              <a:t>We can show that it is in the person’s best interests that we carry out the action.</a:t>
            </a:r>
          </a:p>
          <a:p>
            <a:pPr lvl="1" eaLnBrk="1" hangingPunct="1">
              <a:lnSpc>
                <a:spcPct val="80000"/>
              </a:lnSpc>
              <a:defRPr/>
            </a:pPr>
            <a:endParaRPr lang="en-US" altLang="en-US" sz="1800" dirty="0">
              <a:solidFill>
                <a:srgbClr val="008000"/>
              </a:solidFill>
              <a:latin typeface="Arial" panose="020B0604020202020204" pitchFamily="34" charset="0"/>
              <a:cs typeface="Arial" panose="020B0604020202020204" pitchFamily="34" charset="0"/>
            </a:endParaRPr>
          </a:p>
          <a:p>
            <a:pPr marL="0" indent="0" eaLnBrk="1" hangingPunct="1">
              <a:lnSpc>
                <a:spcPct val="80000"/>
              </a:lnSpc>
              <a:buNone/>
              <a:defRPr/>
            </a:pPr>
            <a:r>
              <a:rPr lang="en-GB" altLang="en-US" sz="1800" b="1" dirty="0">
                <a:latin typeface="Arial" panose="020B0604020202020204" pitchFamily="34" charset="0"/>
                <a:cs typeface="Arial" panose="020B0604020202020204" pitchFamily="34" charset="0"/>
              </a:rPr>
              <a:t>Then </a:t>
            </a:r>
            <a:r>
              <a:rPr lang="en-GB" altLang="en-US" sz="1800" dirty="0">
                <a:latin typeface="Arial" panose="020B0604020202020204" pitchFamily="34" charset="0"/>
                <a:cs typeface="Arial" panose="020B0604020202020204" pitchFamily="34" charset="0"/>
              </a:rPr>
              <a:t>we do not incur any liability that we wouldn’t have incurred</a:t>
            </a:r>
          </a:p>
          <a:p>
            <a:pPr marL="0" indent="0">
              <a:lnSpc>
                <a:spcPct val="80000"/>
              </a:lnSpc>
              <a:buNone/>
              <a:defRPr/>
            </a:pPr>
            <a:r>
              <a:rPr lang="en-GB" altLang="en-US" sz="1800" dirty="0">
                <a:latin typeface="Arial" panose="020B0604020202020204" pitchFamily="34" charset="0"/>
                <a:cs typeface="Arial" panose="020B0604020202020204" pitchFamily="34" charset="0"/>
              </a:rPr>
              <a:t> if the person had capacity to consent and had consented. </a:t>
            </a:r>
            <a:endParaRPr lang="en-US" altLang="en-US" sz="1800" dirty="0">
              <a:latin typeface="Arial" panose="020B0604020202020204" pitchFamily="34" charset="0"/>
              <a:cs typeface="Arial" panose="020B0604020202020204" pitchFamily="34" charset="0"/>
            </a:endParaRPr>
          </a:p>
          <a:p>
            <a:pPr marL="0" indent="0">
              <a:lnSpc>
                <a:spcPct val="80000"/>
              </a:lnSpc>
              <a:buNone/>
              <a:defRPr/>
            </a:pPr>
            <a:endParaRPr lang="en-GB" altLang="en-US" sz="1800" dirty="0">
              <a:solidFill>
                <a:srgbClr val="FF0000"/>
              </a:solidFill>
              <a:latin typeface="Arial" panose="020B0604020202020204" pitchFamily="34" charset="0"/>
              <a:cs typeface="Arial" panose="020B0604020202020204" pitchFamily="34" charset="0"/>
            </a:endParaRPr>
          </a:p>
          <a:p>
            <a:pPr marL="0" indent="0">
              <a:lnSpc>
                <a:spcPct val="80000"/>
              </a:lnSpc>
              <a:buNone/>
              <a:defRPr/>
            </a:pPr>
            <a:r>
              <a:rPr lang="en-GB" altLang="en-US" sz="1800" dirty="0">
                <a:solidFill>
                  <a:srgbClr val="C09102"/>
                </a:solidFill>
                <a:latin typeface="Arial" panose="020B0604020202020204" pitchFamily="34" charset="0"/>
                <a:cs typeface="Arial" panose="020B0604020202020204" pitchFamily="34" charset="0"/>
              </a:rPr>
              <a:t>In other words as long as we can show why we think the person is unable to consent and also that what we are doing is in the person’s best interests, then we are acting within the confines of the Mental Capacity Act</a:t>
            </a:r>
            <a:endParaRPr lang="en-US" altLang="en-US" sz="1800" dirty="0">
              <a:solidFill>
                <a:srgbClr val="C0910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792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61755" y="665791"/>
            <a:ext cx="9881648" cy="826579"/>
          </a:xfrm>
        </p:spPr>
        <p:txBody>
          <a:bodyPr>
            <a:noAutofit/>
          </a:bodyPr>
          <a:lstStyle/>
          <a:p>
            <a:pPr eaLnBrk="1" hangingPunct="1"/>
            <a:r>
              <a:rPr lang="en-GB" altLang="en-US" sz="4400" dirty="0">
                <a:latin typeface="Arial" panose="020B0604020202020204" pitchFamily="34" charset="0"/>
                <a:cs typeface="Arial" panose="020B0604020202020204" pitchFamily="34" charset="0"/>
              </a:rPr>
              <a:t>Supported Decision Making</a:t>
            </a:r>
            <a:endParaRPr lang="en-US" altLang="en-US" sz="4400" dirty="0">
              <a:latin typeface="Arial" panose="020B0604020202020204" pitchFamily="34" charset="0"/>
              <a:cs typeface="Arial" panose="020B0604020202020204" pitchFamily="34" charset="0"/>
            </a:endParaRPr>
          </a:p>
        </p:txBody>
      </p:sp>
      <p:sp>
        <p:nvSpPr>
          <p:cNvPr id="71683" name="Rectangle 3"/>
          <p:cNvSpPr>
            <a:spLocks noGrp="1" noChangeArrowheads="1"/>
          </p:cNvSpPr>
          <p:nvPr>
            <p:ph idx="1"/>
          </p:nvPr>
        </p:nvSpPr>
        <p:spPr>
          <a:xfrm>
            <a:off x="961755" y="1768414"/>
            <a:ext cx="8096250" cy="4554538"/>
          </a:xfrm>
        </p:spPr>
        <p:txBody>
          <a:bodyPr/>
          <a:lstStyle/>
          <a:p>
            <a:pPr marL="0" indent="0">
              <a:buNone/>
            </a:pPr>
            <a:r>
              <a:rPr lang="en-US" altLang="en-US" sz="1800" dirty="0">
                <a:latin typeface="Arial" panose="020B0604020202020204" pitchFamily="34" charset="0"/>
                <a:cs typeface="Arial" panose="020B0604020202020204" pitchFamily="34" charset="0"/>
              </a:rPr>
              <a:t>Remember the 2nd principle: </a:t>
            </a:r>
          </a:p>
          <a:p>
            <a:pPr marL="0" indent="0">
              <a:buNone/>
            </a:pPr>
            <a:endParaRPr lang="en-GB" altLang="en-US" sz="1800" b="1" dirty="0">
              <a:latin typeface="Arial" panose="020B0604020202020204" pitchFamily="34" charset="0"/>
              <a:cs typeface="Arial" panose="020B0604020202020204" pitchFamily="34" charset="0"/>
            </a:endParaRPr>
          </a:p>
          <a:p>
            <a:pPr marL="0" indent="0">
              <a:buNone/>
            </a:pPr>
            <a:r>
              <a:rPr lang="en-GB" altLang="en-US" sz="1800" b="1" dirty="0">
                <a:solidFill>
                  <a:srgbClr val="34737A"/>
                </a:solidFill>
                <a:latin typeface="Arial" panose="020B0604020202020204" pitchFamily="34" charset="0"/>
                <a:cs typeface="Arial" panose="020B0604020202020204" pitchFamily="34" charset="0"/>
              </a:rPr>
              <a:t>A person is not to be treated as unable to make a decision unless all practicable steps to help to do so have been taken without success</a:t>
            </a:r>
          </a:p>
          <a:p>
            <a:pPr marL="0" indent="0">
              <a:buNone/>
            </a:pPr>
            <a:endParaRPr lang="en-GB" altLang="en-US" sz="1800" dirty="0">
              <a:solidFill>
                <a:srgbClr val="FF0000"/>
              </a:solidFill>
              <a:latin typeface="Arial" panose="020B0604020202020204" pitchFamily="34" charset="0"/>
              <a:cs typeface="Arial" panose="020B0604020202020204" pitchFamily="34" charset="0"/>
            </a:endParaRPr>
          </a:p>
          <a:p>
            <a:pPr marL="0" indent="0" algn="just">
              <a:buNone/>
            </a:pPr>
            <a:r>
              <a:rPr lang="en-GB" altLang="en-US" sz="1800" dirty="0">
                <a:latin typeface="Arial" panose="020B0604020202020204" pitchFamily="34" charset="0"/>
                <a:cs typeface="Arial" panose="020B0604020202020204" pitchFamily="34" charset="0"/>
              </a:rPr>
              <a:t>If we add this to the ‘capacity test’ it means that we have to take </a:t>
            </a:r>
            <a:r>
              <a:rPr lang="en-GB" altLang="en-US" sz="1800" b="1" dirty="0">
                <a:latin typeface="Arial" panose="020B0604020202020204" pitchFamily="34" charset="0"/>
                <a:cs typeface="Arial" panose="020B0604020202020204" pitchFamily="34" charset="0"/>
              </a:rPr>
              <a:t>all practicable steps</a:t>
            </a:r>
            <a:r>
              <a:rPr lang="en-GB" altLang="en-US" sz="1800" dirty="0">
                <a:latin typeface="Arial" panose="020B0604020202020204" pitchFamily="34" charset="0"/>
                <a:cs typeface="Arial" panose="020B0604020202020204" pitchFamily="34" charset="0"/>
              </a:rPr>
              <a:t> to help the person ‘understand, retain, use or weigh and communicate’ </a:t>
            </a:r>
          </a:p>
          <a:p>
            <a:pPr marL="0" indent="0">
              <a:buNone/>
            </a:pPr>
            <a:endParaRPr lang="en-GB" altLang="en-US" sz="1800" dirty="0">
              <a:latin typeface="Arial" panose="020B0604020202020204" pitchFamily="34" charset="0"/>
              <a:cs typeface="Arial" panose="020B0604020202020204" pitchFamily="34" charset="0"/>
            </a:endParaRPr>
          </a:p>
          <a:p>
            <a:pPr marL="0" indent="0">
              <a:buNone/>
            </a:pPr>
            <a:r>
              <a:rPr lang="en-GB" altLang="en-US" sz="1800" b="1" dirty="0">
                <a:latin typeface="Arial" panose="020B0604020202020204" pitchFamily="34" charset="0"/>
                <a:cs typeface="Arial" panose="020B0604020202020204" pitchFamily="34" charset="0"/>
              </a:rPr>
              <a:t>Go to page 12</a:t>
            </a:r>
          </a:p>
          <a:p>
            <a:pPr marL="0" indent="0">
              <a:buNone/>
            </a:pPr>
            <a:r>
              <a:rPr lang="en-GB" altLang="en-US" sz="1800" b="1" dirty="0">
                <a:latin typeface="Arial" panose="020B0604020202020204" pitchFamily="34" charset="0"/>
                <a:cs typeface="Arial" panose="020B0604020202020204" pitchFamily="34" charset="0"/>
              </a:rPr>
              <a:t>Complete Exercise Mr Craven</a:t>
            </a:r>
          </a:p>
          <a:p>
            <a:pPr marL="0" indent="0">
              <a:buNone/>
            </a:pPr>
            <a:endParaRPr lang="en-GB" altLang="en-US" sz="1800" b="1" dirty="0">
              <a:solidFill>
                <a:srgbClr val="008000"/>
              </a:solidFill>
              <a:latin typeface="Arial" panose="020B0604020202020204" pitchFamily="34" charset="0"/>
              <a:cs typeface="Arial" panose="020B0604020202020204" pitchFamily="34" charset="0"/>
            </a:endParaRPr>
          </a:p>
          <a:p>
            <a:pPr marL="0" indent="0">
              <a:buNone/>
            </a:pPr>
            <a:r>
              <a:rPr lang="en-US" altLang="en-US" sz="1800" dirty="0">
                <a:latin typeface="Arial" panose="020B0604020202020204" pitchFamily="34" charset="0"/>
                <a:cs typeface="Arial" panose="020B0604020202020204" pitchFamily="34" charset="0"/>
              </a:rPr>
              <a:t>For examples of recording look to page </a:t>
            </a:r>
            <a:r>
              <a:rPr lang="en-US" altLang="en-US" sz="1800" b="1" dirty="0">
                <a:latin typeface="Arial" panose="020B0604020202020204" pitchFamily="34" charset="0"/>
                <a:cs typeface="Arial" panose="020B0604020202020204" pitchFamily="34" charset="0"/>
              </a:rPr>
              <a:t>13</a:t>
            </a:r>
            <a:endParaRPr lang="en-GB"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766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27011" y="706498"/>
            <a:ext cx="9648974" cy="803126"/>
          </a:xfrm>
        </p:spPr>
        <p:txBody>
          <a:bodyPr>
            <a:noAutofit/>
          </a:bodyPr>
          <a:lstStyle/>
          <a:p>
            <a:pPr eaLnBrk="1" hangingPunct="1"/>
            <a:r>
              <a:rPr lang="en-GB" altLang="en-US" sz="4400" dirty="0">
                <a:latin typeface="Arial" panose="020B0604020202020204" pitchFamily="34" charset="0"/>
                <a:cs typeface="Arial" panose="020B0604020202020204" pitchFamily="34" charset="0"/>
              </a:rPr>
              <a:t>Planning for the Future (Pg.14)?</a:t>
            </a:r>
          </a:p>
        </p:txBody>
      </p:sp>
      <p:sp>
        <p:nvSpPr>
          <p:cNvPr id="73731" name="Rectangle 3"/>
          <p:cNvSpPr>
            <a:spLocks noGrp="1" noChangeArrowheads="1"/>
          </p:cNvSpPr>
          <p:nvPr>
            <p:ph idx="1"/>
          </p:nvPr>
        </p:nvSpPr>
        <p:spPr>
          <a:xfrm>
            <a:off x="927011" y="1856657"/>
            <a:ext cx="9792747" cy="4733925"/>
          </a:xfrm>
        </p:spPr>
        <p:txBody>
          <a:bodyPr/>
          <a:lstStyle/>
          <a:p>
            <a:pPr marL="0" indent="0">
              <a:lnSpc>
                <a:spcPct val="80000"/>
              </a:lnSpc>
              <a:buNone/>
            </a:pPr>
            <a:r>
              <a:rPr lang="en-GB" altLang="en-US" sz="1800" b="1" dirty="0">
                <a:latin typeface="Arial" panose="020B0604020202020204" pitchFamily="34" charset="0"/>
                <a:cs typeface="Arial" panose="020B0604020202020204" pitchFamily="34" charset="0"/>
              </a:rPr>
              <a:t>“Next of kin” is not recognised in law”</a:t>
            </a:r>
          </a:p>
          <a:p>
            <a:pPr marL="0" indent="0">
              <a:lnSpc>
                <a:spcPct val="80000"/>
              </a:lnSpc>
              <a:buNone/>
            </a:pPr>
            <a:endParaRPr lang="en-GB" altLang="en-US" sz="1800" b="1" dirty="0">
              <a:latin typeface="Arial" panose="020B0604020202020204" pitchFamily="34" charset="0"/>
              <a:cs typeface="Arial" panose="020B0604020202020204" pitchFamily="34" charset="0"/>
            </a:endParaRPr>
          </a:p>
          <a:p>
            <a:pPr marL="0" indent="0">
              <a:lnSpc>
                <a:spcPct val="80000"/>
              </a:lnSpc>
              <a:buNone/>
            </a:pPr>
            <a:r>
              <a:rPr lang="en-GB" altLang="en-US" sz="1800" b="1" dirty="0">
                <a:latin typeface="Arial" panose="020B0604020202020204" pitchFamily="34" charset="0"/>
                <a:cs typeface="Arial" panose="020B0604020202020204" pitchFamily="34" charset="0"/>
              </a:rPr>
              <a:t>No adult can consent on behalf of another adult unless with specific legal authority: </a:t>
            </a:r>
          </a:p>
          <a:p>
            <a:pPr marL="179388" lvl="1" indent="0">
              <a:lnSpc>
                <a:spcPct val="80000"/>
              </a:lnSpc>
            </a:pPr>
            <a:r>
              <a:rPr lang="en-GB" altLang="en-US" sz="1800" dirty="0">
                <a:latin typeface="Arial" panose="020B0604020202020204" pitchFamily="34" charset="0"/>
                <a:cs typeface="Arial" panose="020B0604020202020204" pitchFamily="34" charset="0"/>
              </a:rPr>
              <a:t>Enduring Powers of Attorney: Property and Affairs (valid if created before launch of MCA)</a:t>
            </a:r>
          </a:p>
          <a:p>
            <a:pPr marL="179388" lvl="1" indent="0">
              <a:lnSpc>
                <a:spcPct val="80000"/>
              </a:lnSpc>
            </a:pPr>
            <a:r>
              <a:rPr lang="en-GB" altLang="en-US" sz="1800" dirty="0">
                <a:latin typeface="Arial" panose="020B0604020202020204" pitchFamily="34" charset="0"/>
                <a:cs typeface="Arial" panose="020B0604020202020204" pitchFamily="34" charset="0"/>
              </a:rPr>
              <a:t>Lasting Powers of Attorney: Property and Affairs</a:t>
            </a:r>
          </a:p>
          <a:p>
            <a:pPr marL="179388" lvl="1" indent="0">
              <a:lnSpc>
                <a:spcPct val="80000"/>
              </a:lnSpc>
            </a:pPr>
            <a:r>
              <a:rPr lang="en-GB" altLang="en-US" sz="1800" dirty="0">
                <a:latin typeface="Arial" panose="020B0604020202020204" pitchFamily="34" charset="0"/>
                <a:cs typeface="Arial" panose="020B0604020202020204" pitchFamily="34" charset="0"/>
              </a:rPr>
              <a:t>Lasting Powers of Attorney: Personal Welfare</a:t>
            </a:r>
          </a:p>
          <a:p>
            <a:pPr marL="179388" lvl="1" indent="0">
              <a:lnSpc>
                <a:spcPct val="80000"/>
              </a:lnSpc>
            </a:pPr>
            <a:r>
              <a:rPr lang="en-GB" altLang="en-US" sz="1800" dirty="0">
                <a:latin typeface="Arial" panose="020B0604020202020204" pitchFamily="34" charset="0"/>
                <a:cs typeface="Arial" panose="020B0604020202020204" pitchFamily="34" charset="0"/>
              </a:rPr>
              <a:t>Deputy appointed by the Court – Office of the Public Guardian</a:t>
            </a:r>
          </a:p>
          <a:p>
            <a:pPr marL="179388" lvl="1" indent="0">
              <a:lnSpc>
                <a:spcPct val="80000"/>
              </a:lnSpc>
            </a:pPr>
            <a:r>
              <a:rPr lang="en-GB" altLang="en-US" sz="1800" dirty="0">
                <a:latin typeface="Arial" panose="020B0604020202020204" pitchFamily="34" charset="0"/>
                <a:cs typeface="Arial" panose="020B0604020202020204" pitchFamily="34" charset="0"/>
              </a:rPr>
              <a:t>Appointee – Department for Work and Pensions</a:t>
            </a:r>
          </a:p>
          <a:p>
            <a:pPr marL="179388" lvl="1" indent="0">
              <a:lnSpc>
                <a:spcPct val="80000"/>
              </a:lnSpc>
              <a:buNone/>
            </a:pPr>
            <a:endParaRPr lang="en-GB" altLang="en-US" sz="1800" b="1" dirty="0">
              <a:latin typeface="Arial" panose="020B0604020202020204" pitchFamily="34" charset="0"/>
              <a:cs typeface="Arial" panose="020B0604020202020204" pitchFamily="34" charset="0"/>
            </a:endParaRPr>
          </a:p>
          <a:p>
            <a:pPr marL="179388" lvl="1" indent="0">
              <a:lnSpc>
                <a:spcPct val="80000"/>
              </a:lnSpc>
              <a:buNone/>
            </a:pPr>
            <a:r>
              <a:rPr lang="en-GB" altLang="en-US" sz="1800" b="1" dirty="0">
                <a:latin typeface="Arial" panose="020B0604020202020204" pitchFamily="34" charset="0"/>
                <a:cs typeface="Arial" panose="020B0604020202020204" pitchFamily="34" charset="0"/>
              </a:rPr>
              <a:t>Other ways of planning for a time when you may be unable to make a decision</a:t>
            </a:r>
          </a:p>
          <a:p>
            <a:pPr marL="179388" lvl="1" indent="0">
              <a:lnSpc>
                <a:spcPct val="80000"/>
              </a:lnSpc>
            </a:pPr>
            <a:r>
              <a:rPr lang="en-GB" altLang="en-US" sz="1800" dirty="0">
                <a:latin typeface="Arial" panose="020B0604020202020204" pitchFamily="34" charset="0"/>
                <a:cs typeface="Arial" panose="020B0604020202020204" pitchFamily="34" charset="0"/>
              </a:rPr>
              <a:t>Advanced decisions </a:t>
            </a:r>
            <a:r>
              <a:rPr lang="en-GB" altLang="en-US" sz="1800" b="1" dirty="0">
                <a:latin typeface="Arial" panose="020B0604020202020204" pitchFamily="34" charset="0"/>
                <a:cs typeface="Arial" panose="020B0604020202020204" pitchFamily="34" charset="0"/>
              </a:rPr>
              <a:t>(Legal)</a:t>
            </a:r>
          </a:p>
          <a:p>
            <a:pPr marL="179388" lvl="1" indent="0">
              <a:lnSpc>
                <a:spcPct val="80000"/>
              </a:lnSpc>
            </a:pPr>
            <a:r>
              <a:rPr lang="en-GB" altLang="en-US" sz="1800" dirty="0">
                <a:latin typeface="Arial" panose="020B0604020202020204" pitchFamily="34" charset="0"/>
                <a:cs typeface="Arial" panose="020B0604020202020204" pitchFamily="34" charset="0"/>
              </a:rPr>
              <a:t>Advanced Directives / Living Wills </a:t>
            </a:r>
            <a:r>
              <a:rPr lang="en-GB" altLang="en-US" sz="1800" b="1" dirty="0">
                <a:latin typeface="Arial" panose="020B0604020202020204" pitchFamily="34" charset="0"/>
                <a:cs typeface="Arial" panose="020B0604020202020204" pitchFamily="34" charset="0"/>
              </a:rPr>
              <a:t>(Not Legal) </a:t>
            </a:r>
          </a:p>
          <a:p>
            <a:pPr marL="179388" lvl="1" indent="0">
              <a:lnSpc>
                <a:spcPct val="80000"/>
              </a:lnSpc>
              <a:buNone/>
            </a:pPr>
            <a:endParaRPr lang="en-GB" altLang="en-US" sz="2000" b="1" dirty="0">
              <a:solidFill>
                <a:srgbClr val="005CB8"/>
              </a:solidFill>
            </a:endParaRPr>
          </a:p>
        </p:txBody>
      </p:sp>
    </p:spTree>
    <p:extLst>
      <p:ext uri="{BB962C8B-B14F-4D97-AF65-F5344CB8AC3E}">
        <p14:creationId xmlns:p14="http://schemas.microsoft.com/office/powerpoint/2010/main" val="781499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a:xfrm>
            <a:off x="934528" y="739054"/>
            <a:ext cx="9658709" cy="710183"/>
          </a:xfrm>
          <a:noFill/>
        </p:spPr>
        <p:txBody>
          <a:bodyPr>
            <a:noAutofit/>
          </a:bodyPr>
          <a:lstStyle/>
          <a:p>
            <a:pPr eaLnBrk="1" hangingPunct="1"/>
            <a:r>
              <a:rPr lang="en-GB" altLang="en-US" sz="4400" dirty="0">
                <a:latin typeface="Arial" panose="020B0604020202020204" pitchFamily="34" charset="0"/>
                <a:cs typeface="Arial" panose="020B0604020202020204" pitchFamily="34" charset="0"/>
              </a:rPr>
              <a:t>Best Interests Checklist</a:t>
            </a:r>
            <a:endParaRPr lang="en-US" altLang="en-US" sz="4400" dirty="0">
              <a:latin typeface="Arial" panose="020B0604020202020204" pitchFamily="34" charset="0"/>
              <a:cs typeface="Arial" panose="020B0604020202020204" pitchFamily="34" charset="0"/>
            </a:endParaRPr>
          </a:p>
        </p:txBody>
      </p:sp>
      <p:sp>
        <p:nvSpPr>
          <p:cNvPr id="75779" name="Rectangle 3"/>
          <p:cNvSpPr>
            <a:spLocks noChangeArrowheads="1"/>
          </p:cNvSpPr>
          <p:nvPr/>
        </p:nvSpPr>
        <p:spPr bwMode="auto">
          <a:xfrm>
            <a:off x="934528" y="1924350"/>
            <a:ext cx="81534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990600" indent="-53340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371600" indent="-4572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752600" indent="-381000">
              <a:spcBef>
                <a:spcPct val="20000"/>
              </a:spcBef>
              <a:defRPr sz="2000">
                <a:solidFill>
                  <a:srgbClr val="000099"/>
                </a:solidFill>
                <a:latin typeface="Arial" panose="020B0604020202020204" pitchFamily="34" charset="0"/>
              </a:defRPr>
            </a:lvl4pPr>
            <a:lvl5pPr marL="2209800" indent="-381000">
              <a:spcBef>
                <a:spcPct val="20000"/>
              </a:spcBef>
              <a:buChar char="»"/>
              <a:defRPr sz="2000">
                <a:solidFill>
                  <a:srgbClr val="000099"/>
                </a:solidFill>
                <a:latin typeface="Arial" panose="020B0604020202020204" pitchFamily="34" charset="0"/>
              </a:defRPr>
            </a:lvl5pPr>
            <a:lvl6pPr marL="2667000" indent="-381000" eaLnBrk="0" fontAlgn="base" hangingPunct="0">
              <a:spcBef>
                <a:spcPct val="20000"/>
              </a:spcBef>
              <a:spcAft>
                <a:spcPct val="0"/>
              </a:spcAft>
              <a:buChar char="»"/>
              <a:defRPr sz="2000">
                <a:solidFill>
                  <a:srgbClr val="000099"/>
                </a:solidFill>
                <a:latin typeface="Arial" panose="020B0604020202020204" pitchFamily="34" charset="0"/>
              </a:defRPr>
            </a:lvl6pPr>
            <a:lvl7pPr marL="3124200" indent="-381000" eaLnBrk="0" fontAlgn="base" hangingPunct="0">
              <a:spcBef>
                <a:spcPct val="20000"/>
              </a:spcBef>
              <a:spcAft>
                <a:spcPct val="0"/>
              </a:spcAft>
              <a:buChar char="»"/>
              <a:defRPr sz="2000">
                <a:solidFill>
                  <a:srgbClr val="000099"/>
                </a:solidFill>
                <a:latin typeface="Arial" panose="020B0604020202020204" pitchFamily="34" charset="0"/>
              </a:defRPr>
            </a:lvl7pPr>
            <a:lvl8pPr marL="3581400" indent="-381000" eaLnBrk="0" fontAlgn="base" hangingPunct="0">
              <a:spcBef>
                <a:spcPct val="20000"/>
              </a:spcBef>
              <a:spcAft>
                <a:spcPct val="0"/>
              </a:spcAft>
              <a:buChar char="»"/>
              <a:defRPr sz="2000">
                <a:solidFill>
                  <a:srgbClr val="000099"/>
                </a:solidFill>
                <a:latin typeface="Arial" panose="020B0604020202020204" pitchFamily="34" charset="0"/>
              </a:defRPr>
            </a:lvl8pPr>
            <a:lvl9pPr marL="4038600" indent="-381000" eaLnBrk="0" fontAlgn="base" hangingPunct="0">
              <a:spcBef>
                <a:spcPct val="20000"/>
              </a:spcBef>
              <a:spcAft>
                <a:spcPct val="0"/>
              </a:spcAft>
              <a:buChar char="»"/>
              <a:defRPr sz="2000">
                <a:solidFill>
                  <a:srgbClr val="000099"/>
                </a:solidFill>
                <a:latin typeface="Arial" panose="020B0604020202020204" pitchFamily="34" charset="0"/>
              </a:defRPr>
            </a:lvl9pPr>
          </a:lstStyle>
          <a:p>
            <a:pPr>
              <a:buClrTx/>
              <a:defRPr/>
            </a:pPr>
            <a:r>
              <a:rPr lang="en-GB" altLang="en-US" sz="1400" dirty="0">
                <a:solidFill>
                  <a:schemeClr val="tx1"/>
                </a:solidFill>
              </a:rPr>
              <a:t>Will the person have capacity in the future to make this decision? Can the decision wait? </a:t>
            </a:r>
          </a:p>
          <a:p>
            <a:pPr marL="0" indent="0" eaLnBrk="1" hangingPunct="1">
              <a:buClrTx/>
              <a:buNone/>
              <a:defRPr/>
            </a:pPr>
            <a:endParaRPr lang="en-GB" altLang="en-US" sz="1400" dirty="0">
              <a:solidFill>
                <a:schemeClr val="tx1"/>
              </a:solidFill>
            </a:endParaRPr>
          </a:p>
          <a:p>
            <a:pPr eaLnBrk="1" hangingPunct="1">
              <a:buClrTx/>
              <a:defRPr/>
            </a:pPr>
            <a:r>
              <a:rPr lang="en-GB" altLang="en-US" sz="1400" dirty="0">
                <a:solidFill>
                  <a:schemeClr val="tx1"/>
                </a:solidFill>
              </a:rPr>
              <a:t>Don’t make a decision just based on the person’s age, condition, disability etc. We are making a decision about this person and not this </a:t>
            </a:r>
            <a:r>
              <a:rPr lang="en-GB" altLang="en-US" sz="1400" i="1" dirty="0">
                <a:solidFill>
                  <a:schemeClr val="tx1"/>
                </a:solidFill>
              </a:rPr>
              <a:t>type</a:t>
            </a:r>
            <a:r>
              <a:rPr lang="en-GB" altLang="en-US" sz="1400" dirty="0">
                <a:solidFill>
                  <a:schemeClr val="tx1"/>
                </a:solidFill>
              </a:rPr>
              <a:t> of person</a:t>
            </a:r>
          </a:p>
          <a:p>
            <a:pPr eaLnBrk="1" hangingPunct="1">
              <a:buClrTx/>
              <a:defRPr/>
            </a:pPr>
            <a:r>
              <a:rPr lang="en-GB" altLang="en-US" sz="1400" dirty="0">
                <a:solidFill>
                  <a:schemeClr val="tx1"/>
                </a:solidFill>
              </a:rPr>
              <a:t>If the decision is about whether or not to give treatment that will keep the person alive, we must not be motivated by the desire to bring about the death of the person.</a:t>
            </a:r>
          </a:p>
          <a:p>
            <a:pPr marL="0" indent="0" eaLnBrk="1" hangingPunct="1">
              <a:buClrTx/>
              <a:buNone/>
              <a:defRPr/>
            </a:pPr>
            <a:endParaRPr lang="en-GB" altLang="en-US" sz="1400" dirty="0">
              <a:solidFill>
                <a:schemeClr val="tx1"/>
              </a:solidFill>
            </a:endParaRPr>
          </a:p>
          <a:p>
            <a:pPr eaLnBrk="1" hangingPunct="1">
              <a:buClrTx/>
              <a:defRPr/>
            </a:pPr>
            <a:r>
              <a:rPr lang="en-GB" altLang="en-US" sz="1400" dirty="0">
                <a:solidFill>
                  <a:schemeClr val="tx1"/>
                </a:solidFill>
              </a:rPr>
              <a:t>How can the person still be involved in the decision? Is it in their best interests to do what they want to do?</a:t>
            </a:r>
          </a:p>
          <a:p>
            <a:pPr eaLnBrk="1" hangingPunct="1">
              <a:buClrTx/>
              <a:defRPr/>
            </a:pPr>
            <a:r>
              <a:rPr lang="en-GB" altLang="en-US" sz="1400" dirty="0">
                <a:solidFill>
                  <a:schemeClr val="tx1"/>
                </a:solidFill>
              </a:rPr>
              <a:t>What do we know about the person’s past and present wishes about the decision? Has the person written anything down?</a:t>
            </a:r>
          </a:p>
          <a:p>
            <a:pPr eaLnBrk="1" hangingPunct="1">
              <a:buClrTx/>
              <a:defRPr/>
            </a:pPr>
            <a:r>
              <a:rPr lang="en-GB" altLang="en-US" sz="1400" dirty="0">
                <a:solidFill>
                  <a:schemeClr val="tx1"/>
                </a:solidFill>
              </a:rPr>
              <a:t>What do we know about the person’s beliefs and values? What would the person have thought about if they were making the decision? </a:t>
            </a:r>
          </a:p>
          <a:p>
            <a:pPr eaLnBrk="1" hangingPunct="1">
              <a:buClrTx/>
              <a:defRPr/>
            </a:pPr>
            <a:r>
              <a:rPr lang="en-GB" altLang="en-US" sz="1400" dirty="0">
                <a:solidFill>
                  <a:schemeClr val="tx1"/>
                </a:solidFill>
              </a:rPr>
              <a:t>What can other people tell us about the person’s wishes, feelings, beliefs and values, especially those caring or concerned for the person </a:t>
            </a:r>
            <a:endParaRPr lang="en-US" altLang="en-US" sz="1400" dirty="0">
              <a:solidFill>
                <a:schemeClr val="tx1"/>
              </a:solidFill>
            </a:endParaRPr>
          </a:p>
          <a:p>
            <a:pPr eaLnBrk="1" hangingPunct="1">
              <a:lnSpc>
                <a:spcPct val="90000"/>
              </a:lnSpc>
              <a:defRPr/>
            </a:pPr>
            <a:endParaRPr lang="en-GB" altLang="en-US" sz="1600" dirty="0"/>
          </a:p>
        </p:txBody>
      </p:sp>
      <p:cxnSp>
        <p:nvCxnSpPr>
          <p:cNvPr id="4" name="Straight Connector 3"/>
          <p:cNvCxnSpPr/>
          <p:nvPr/>
        </p:nvCxnSpPr>
        <p:spPr>
          <a:xfrm flipH="1">
            <a:off x="1052423" y="3485072"/>
            <a:ext cx="7953554" cy="60386"/>
          </a:xfrm>
          <a:prstGeom prst="line">
            <a:avLst/>
          </a:prstGeom>
          <a:ln w="38100">
            <a:solidFill>
              <a:srgbClr val="C09102"/>
            </a:solidFill>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flipH="1">
            <a:off x="1034451" y="2283125"/>
            <a:ext cx="7953554" cy="60386"/>
          </a:xfrm>
          <a:prstGeom prst="line">
            <a:avLst/>
          </a:prstGeom>
          <a:ln w="38100">
            <a:solidFill>
              <a:srgbClr val="C0910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88291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5538" name="Group 2"/>
          <p:cNvGraphicFramePr>
            <a:graphicFrameLocks noGrp="1"/>
          </p:cNvGraphicFramePr>
          <p:nvPr>
            <p:extLst>
              <p:ext uri="{D42A27DB-BD31-4B8C-83A1-F6EECF244321}">
                <p14:modId xmlns:p14="http://schemas.microsoft.com/office/powerpoint/2010/main" val="1764821958"/>
              </p:ext>
            </p:extLst>
          </p:nvPr>
        </p:nvGraphicFramePr>
        <p:xfrm>
          <a:off x="1069675" y="1512593"/>
          <a:ext cx="8091577" cy="4705508"/>
        </p:xfrm>
        <a:graphic>
          <a:graphicData uri="http://schemas.openxmlformats.org/drawingml/2006/table">
            <a:tbl>
              <a:tblPr/>
              <a:tblGrid>
                <a:gridCol w="8091577">
                  <a:extLst>
                    <a:ext uri="{9D8B030D-6E8A-4147-A177-3AD203B41FA5}">
                      <a16:colId xmlns:a16="http://schemas.microsoft.com/office/drawing/2014/main" val="20000"/>
                    </a:ext>
                  </a:extLst>
                </a:gridCol>
              </a:tblGrid>
              <a:tr h="773418">
                <a:tc>
                  <a:txBody>
                    <a:bodyPr/>
                    <a:lstStyle>
                      <a:lvl1pPr algn="l">
                        <a:spcBef>
                          <a:spcPct val="20000"/>
                        </a:spcBef>
                        <a:buClr>
                          <a:srgbClr val="00A0E2"/>
                        </a:buClr>
                        <a:buFont typeface="Wingdings" pitchFamily="2" charset="2"/>
                        <a:defRPr sz="2800">
                          <a:solidFill>
                            <a:srgbClr val="002346"/>
                          </a:solidFill>
                          <a:latin typeface="Arial" charset="0"/>
                        </a:defRPr>
                      </a:lvl1pPr>
                      <a:lvl2pPr marL="742950" indent="-285750" algn="l">
                        <a:spcBef>
                          <a:spcPct val="20000"/>
                        </a:spcBef>
                        <a:buClr>
                          <a:srgbClr val="00A0E2"/>
                        </a:buClr>
                        <a:buFont typeface="Wingdings" pitchFamily="2" charset="2"/>
                        <a:defRPr sz="2400">
                          <a:solidFill>
                            <a:srgbClr val="002346"/>
                          </a:solidFill>
                          <a:latin typeface="Arial" charset="0"/>
                        </a:defRPr>
                      </a:lvl2pPr>
                      <a:lvl3pPr marL="1143000" indent="-228600" algn="l">
                        <a:spcBef>
                          <a:spcPct val="20000"/>
                        </a:spcBef>
                        <a:buClr>
                          <a:srgbClr val="00A0E2"/>
                        </a:buClr>
                        <a:buFont typeface="Wingdings" pitchFamily="2" charset="2"/>
                        <a:defRPr sz="2000">
                          <a:solidFill>
                            <a:srgbClr val="002346"/>
                          </a:solidFill>
                          <a:latin typeface="Arial" charset="0"/>
                        </a:defRPr>
                      </a:lvl3pPr>
                      <a:lvl4pPr algn="l">
                        <a:spcBef>
                          <a:spcPct val="20000"/>
                        </a:spcBef>
                        <a:defRPr>
                          <a:solidFill>
                            <a:srgbClr val="000099"/>
                          </a:solidFill>
                          <a:latin typeface="Arial" charset="0"/>
                        </a:defRPr>
                      </a:lvl4pPr>
                      <a:lvl5pPr marL="2057400" indent="-228600" algn="l">
                        <a:spcBef>
                          <a:spcPct val="20000"/>
                        </a:spcBef>
                        <a:defRPr>
                          <a:solidFill>
                            <a:srgbClr val="000099"/>
                          </a:solidFill>
                          <a:latin typeface="Arial" charset="0"/>
                        </a:defRPr>
                      </a:lvl5pPr>
                      <a:lvl6pPr marL="2514600" indent="-228600" fontAlgn="base">
                        <a:spcBef>
                          <a:spcPct val="20000"/>
                        </a:spcBef>
                        <a:spcAft>
                          <a:spcPct val="0"/>
                        </a:spcAft>
                        <a:defRPr>
                          <a:solidFill>
                            <a:srgbClr val="000099"/>
                          </a:solidFill>
                          <a:latin typeface="Arial" charset="0"/>
                        </a:defRPr>
                      </a:lvl6pPr>
                      <a:lvl7pPr marL="2971800" indent="-228600" fontAlgn="base">
                        <a:spcBef>
                          <a:spcPct val="20000"/>
                        </a:spcBef>
                        <a:spcAft>
                          <a:spcPct val="0"/>
                        </a:spcAft>
                        <a:defRPr>
                          <a:solidFill>
                            <a:srgbClr val="000099"/>
                          </a:solidFill>
                          <a:latin typeface="Arial" charset="0"/>
                        </a:defRPr>
                      </a:lvl7pPr>
                      <a:lvl8pPr marL="3429000" indent="-228600" fontAlgn="base">
                        <a:spcBef>
                          <a:spcPct val="20000"/>
                        </a:spcBef>
                        <a:spcAft>
                          <a:spcPct val="0"/>
                        </a:spcAft>
                        <a:defRPr>
                          <a:solidFill>
                            <a:srgbClr val="000099"/>
                          </a:solidFill>
                          <a:latin typeface="Arial" charset="0"/>
                        </a:defRPr>
                      </a:lvl8pPr>
                      <a:lvl9pPr marL="3886200" indent="-228600" fontAlgn="base">
                        <a:spcBef>
                          <a:spcPct val="20000"/>
                        </a:spcBef>
                        <a:spcAft>
                          <a:spcPct val="0"/>
                        </a:spcAft>
                        <a:defRPr>
                          <a:solidFill>
                            <a:srgbClr val="000099"/>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A0E2"/>
                        </a:buClr>
                        <a:buSzTx/>
                        <a:buFont typeface="Wingdings" pitchFamily="2" charset="2"/>
                        <a:buNone/>
                        <a:tabLst/>
                      </a:pPr>
                      <a:r>
                        <a:rPr kumimoji="0" lang="en-GB" altLang="en-US" sz="1400" b="1" i="0" u="none" strike="noStrike" cap="none" normalizeH="0" baseline="0" dirty="0">
                          <a:ln>
                            <a:noFill/>
                          </a:ln>
                          <a:solidFill>
                            <a:schemeClr val="tx1"/>
                          </a:solidFill>
                          <a:effectLst/>
                          <a:latin typeface="Arial" charset="0"/>
                          <a:cs typeface="Times New Roman" pitchFamily="18" charset="0"/>
                        </a:rPr>
                        <a:t> </a:t>
                      </a:r>
                      <a:endParaRPr kumimoji="0" lang="en-GB" altLang="en-US" sz="14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A0E2"/>
                        </a:buClr>
                        <a:buSzTx/>
                        <a:buFont typeface="Wingdings" pitchFamily="2" charset="2"/>
                        <a:buNone/>
                        <a:tabLst/>
                      </a:pPr>
                      <a:r>
                        <a:rPr kumimoji="0" lang="en-GB" altLang="en-US" sz="1400" b="1" i="0" u="none" strike="noStrike" cap="none" normalizeH="0" baseline="0" dirty="0">
                          <a:ln>
                            <a:noFill/>
                          </a:ln>
                          <a:solidFill>
                            <a:schemeClr val="tx1"/>
                          </a:solidFill>
                          <a:effectLst/>
                          <a:latin typeface="Arial" charset="0"/>
                          <a:cs typeface="Times New Roman" pitchFamily="18" charset="0"/>
                        </a:rPr>
                        <a:t>Independent Mental Capacity Advocate (IMCA) Service</a:t>
                      </a:r>
                    </a:p>
                    <a:p>
                      <a:pPr marL="0" marR="0" lvl="0" indent="0" algn="l" defTabSz="914400" rtl="0" eaLnBrk="1" fontAlgn="base" latinLnBrk="0" hangingPunct="1">
                        <a:lnSpc>
                          <a:spcPct val="100000"/>
                        </a:lnSpc>
                        <a:spcBef>
                          <a:spcPct val="20000"/>
                        </a:spcBef>
                        <a:spcAft>
                          <a:spcPct val="0"/>
                        </a:spcAft>
                        <a:buClr>
                          <a:srgbClr val="00A0E2"/>
                        </a:buClr>
                        <a:buSzTx/>
                        <a:buFont typeface="Wingdings" pitchFamily="2" charset="2"/>
                        <a:buNone/>
                        <a:tabLst/>
                      </a:pPr>
                      <a:endParaRPr kumimoji="0" lang="en-GB" altLang="en-US" sz="1400" b="0" i="0" u="none" strike="noStrike" cap="none" normalizeH="0" baseline="0" dirty="0">
                        <a:ln>
                          <a:noFill/>
                        </a:ln>
                        <a:solidFill>
                          <a:schemeClr val="tx1"/>
                        </a:solidFill>
                        <a:effectLst/>
                        <a:latin typeface="Arial" charset="0"/>
                      </a:endParaRPr>
                    </a:p>
                  </a:txBody>
                  <a:tcPr marT="45569" marB="45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83470">
                <a:tc>
                  <a:txBody>
                    <a:bodyPr/>
                    <a:lstStyle>
                      <a:lvl1pPr algn="l">
                        <a:spcBef>
                          <a:spcPct val="20000"/>
                        </a:spcBef>
                        <a:buClr>
                          <a:srgbClr val="00A0E2"/>
                        </a:buClr>
                        <a:buFont typeface="Wingdings" pitchFamily="2" charset="2"/>
                        <a:defRPr sz="2800">
                          <a:solidFill>
                            <a:srgbClr val="002346"/>
                          </a:solidFill>
                          <a:latin typeface="Arial" charset="0"/>
                        </a:defRPr>
                      </a:lvl1pPr>
                      <a:lvl2pPr marL="742950" indent="-285750" algn="l">
                        <a:spcBef>
                          <a:spcPct val="20000"/>
                        </a:spcBef>
                        <a:buClr>
                          <a:srgbClr val="00A0E2"/>
                        </a:buClr>
                        <a:buFont typeface="Wingdings" pitchFamily="2" charset="2"/>
                        <a:defRPr sz="2400">
                          <a:solidFill>
                            <a:srgbClr val="002346"/>
                          </a:solidFill>
                          <a:latin typeface="Arial" charset="0"/>
                        </a:defRPr>
                      </a:lvl2pPr>
                      <a:lvl3pPr marL="1143000" indent="-228600" algn="l">
                        <a:spcBef>
                          <a:spcPct val="20000"/>
                        </a:spcBef>
                        <a:buClr>
                          <a:srgbClr val="00A0E2"/>
                        </a:buClr>
                        <a:buFont typeface="Wingdings" pitchFamily="2" charset="2"/>
                        <a:defRPr sz="2000">
                          <a:solidFill>
                            <a:srgbClr val="002346"/>
                          </a:solidFill>
                          <a:latin typeface="Arial" charset="0"/>
                        </a:defRPr>
                      </a:lvl3pPr>
                      <a:lvl4pPr algn="l">
                        <a:spcBef>
                          <a:spcPct val="20000"/>
                        </a:spcBef>
                        <a:defRPr>
                          <a:solidFill>
                            <a:srgbClr val="000099"/>
                          </a:solidFill>
                          <a:latin typeface="Arial" charset="0"/>
                        </a:defRPr>
                      </a:lvl4pPr>
                      <a:lvl5pPr marL="2057400" indent="-228600" algn="l">
                        <a:spcBef>
                          <a:spcPct val="20000"/>
                        </a:spcBef>
                        <a:defRPr>
                          <a:solidFill>
                            <a:srgbClr val="000099"/>
                          </a:solidFill>
                          <a:latin typeface="Arial" charset="0"/>
                        </a:defRPr>
                      </a:lvl5pPr>
                      <a:lvl6pPr marL="2514600" indent="-228600" fontAlgn="base">
                        <a:spcBef>
                          <a:spcPct val="20000"/>
                        </a:spcBef>
                        <a:spcAft>
                          <a:spcPct val="0"/>
                        </a:spcAft>
                        <a:defRPr>
                          <a:solidFill>
                            <a:srgbClr val="000099"/>
                          </a:solidFill>
                          <a:latin typeface="Arial" charset="0"/>
                        </a:defRPr>
                      </a:lvl6pPr>
                      <a:lvl7pPr marL="2971800" indent="-228600" fontAlgn="base">
                        <a:spcBef>
                          <a:spcPct val="20000"/>
                        </a:spcBef>
                        <a:spcAft>
                          <a:spcPct val="0"/>
                        </a:spcAft>
                        <a:defRPr>
                          <a:solidFill>
                            <a:srgbClr val="000099"/>
                          </a:solidFill>
                          <a:latin typeface="Arial" charset="0"/>
                        </a:defRPr>
                      </a:lvl7pPr>
                      <a:lvl8pPr marL="3429000" indent="-228600" fontAlgn="base">
                        <a:spcBef>
                          <a:spcPct val="20000"/>
                        </a:spcBef>
                        <a:spcAft>
                          <a:spcPct val="0"/>
                        </a:spcAft>
                        <a:defRPr>
                          <a:solidFill>
                            <a:srgbClr val="000099"/>
                          </a:solidFill>
                          <a:latin typeface="Arial" charset="0"/>
                        </a:defRPr>
                      </a:lvl8pPr>
                      <a:lvl9pPr marL="3886200" indent="-228600" fontAlgn="base">
                        <a:spcBef>
                          <a:spcPct val="20000"/>
                        </a:spcBef>
                        <a:spcAft>
                          <a:spcPct val="0"/>
                        </a:spcAft>
                        <a:defRPr>
                          <a:solidFill>
                            <a:srgbClr val="000099"/>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A0E2"/>
                        </a:buClr>
                        <a:buSzTx/>
                        <a:buFont typeface="Wingdings" pitchFamily="2" charset="2"/>
                        <a:buNone/>
                        <a:tabLst/>
                      </a:pPr>
                      <a:r>
                        <a:rPr kumimoji="0" lang="en-GB" altLang="en-US" sz="1400" b="1" i="0" u="none" strike="noStrike" cap="none" normalizeH="0" baseline="0" dirty="0">
                          <a:ln>
                            <a:noFill/>
                          </a:ln>
                          <a:solidFill>
                            <a:schemeClr val="tx1"/>
                          </a:solidFill>
                          <a:effectLst/>
                          <a:latin typeface="Arial" charset="0"/>
                          <a:cs typeface="Times New Roman" pitchFamily="18" charset="0"/>
                        </a:rPr>
                        <a:t>Does the decision relate to</a:t>
                      </a:r>
                      <a:r>
                        <a:rPr kumimoji="0" lang="en-US" altLang="en-US" sz="1400" b="1" i="0" u="none" strike="noStrike" cap="none" normalizeH="0" baseline="0" dirty="0">
                          <a:ln>
                            <a:noFill/>
                          </a:ln>
                          <a:solidFill>
                            <a:schemeClr val="tx1"/>
                          </a:solidFill>
                          <a:effectLst/>
                          <a:latin typeface="Arial" charset="0"/>
                          <a:cs typeface="Times New Roman" pitchFamily="18" charset="0"/>
                        </a:rPr>
                        <a:t>:</a:t>
                      </a:r>
                      <a:endParaRPr kumimoji="0" lang="en-GB" altLang="en-US" sz="1400" b="1"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u"/>
                        <a:tabLst/>
                      </a:pPr>
                      <a:r>
                        <a:rPr kumimoji="0" lang="en-GB" altLang="en-US" sz="14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altLang="en-US" sz="1400" b="1" i="0" u="none" strike="noStrike" cap="none" normalizeH="0" baseline="0" dirty="0">
                          <a:ln>
                            <a:noFill/>
                          </a:ln>
                          <a:solidFill>
                            <a:schemeClr val="tx1"/>
                          </a:solidFill>
                          <a:effectLst/>
                          <a:latin typeface="Arial" charset="0"/>
                          <a:cs typeface="Times New Roman" pitchFamily="18" charset="0"/>
                        </a:rPr>
                        <a:t>Serious medical treatment OR</a:t>
                      </a:r>
                      <a:endParaRPr kumimoji="0" lang="en-GB" altLang="en-US" sz="14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u"/>
                        <a:tabLst/>
                      </a:pPr>
                      <a:r>
                        <a:rPr kumimoji="0" lang="en-GB" altLang="en-US" sz="14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altLang="en-US" sz="1400" b="1" i="0" u="none" strike="noStrike" cap="none" normalizeH="0" baseline="0" dirty="0">
                          <a:ln>
                            <a:noFill/>
                          </a:ln>
                          <a:solidFill>
                            <a:schemeClr val="tx1"/>
                          </a:solidFill>
                          <a:effectLst/>
                          <a:latin typeface="Arial" charset="0"/>
                          <a:cs typeface="Times New Roman" pitchFamily="18" charset="0"/>
                        </a:rPr>
                        <a:t>Long term accommodation change OR</a:t>
                      </a:r>
                      <a:endParaRPr kumimoji="0" lang="en-GB" altLang="en-US" sz="14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u"/>
                        <a:tabLst/>
                      </a:pPr>
                      <a:r>
                        <a:rPr kumimoji="0" lang="en-GB" altLang="en-US" sz="14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altLang="en-US" sz="1400" b="1" i="0" u="none" strike="noStrike" cap="none" normalizeH="0" baseline="0" dirty="0">
                          <a:ln>
                            <a:noFill/>
                          </a:ln>
                          <a:solidFill>
                            <a:schemeClr val="tx1"/>
                          </a:solidFill>
                          <a:effectLst/>
                          <a:latin typeface="Arial" charset="0"/>
                          <a:cs typeface="Times New Roman" pitchFamily="18" charset="0"/>
                        </a:rPr>
                        <a:t>Safeguarding Adults Process OR</a:t>
                      </a:r>
                      <a:endParaRPr kumimoji="0" lang="en-GB" altLang="en-US" sz="14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u"/>
                        <a:tabLst/>
                      </a:pPr>
                      <a:r>
                        <a:rPr kumimoji="0" lang="en-GB" altLang="en-US" sz="14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altLang="en-US" sz="1400" b="1" i="0" u="none" strike="noStrike" cap="none" normalizeH="0" baseline="0" dirty="0">
                          <a:ln>
                            <a:noFill/>
                          </a:ln>
                          <a:solidFill>
                            <a:schemeClr val="tx1"/>
                          </a:solidFill>
                          <a:effectLst/>
                          <a:latin typeface="Arial" charset="0"/>
                          <a:cs typeface="Times New Roman" pitchFamily="18" charset="0"/>
                        </a:rPr>
                        <a:t>A Care Review</a:t>
                      </a:r>
                      <a:endParaRPr kumimoji="0" lang="en-GB" altLang="en-US" sz="14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GB" altLang="en-US" sz="1400" b="1" i="0" u="none" strike="noStrike" cap="none" normalizeH="0" baseline="0" dirty="0">
                          <a:ln>
                            <a:noFill/>
                          </a:ln>
                          <a:solidFill>
                            <a:schemeClr val="tx1"/>
                          </a:solidFill>
                          <a:effectLst/>
                          <a:latin typeface="Arial" charset="0"/>
                          <a:cs typeface="Times New Roman" pitchFamily="18" charset="0"/>
                        </a:rPr>
                        <a:t>     AND</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GB" altLang="en-US" sz="1400" b="1" i="0" u="none" strike="noStrike" cap="none" normalizeH="0" baseline="0" dirty="0">
                          <a:ln>
                            <a:noFill/>
                          </a:ln>
                          <a:solidFill>
                            <a:schemeClr val="tx1"/>
                          </a:solidFill>
                          <a:effectLst/>
                          <a:latin typeface="Arial" charset="0"/>
                          <a:cs typeface="Times New Roman" pitchFamily="18" charset="0"/>
                        </a:rPr>
                        <a:t>Does the person </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u"/>
                        <a:tabLst/>
                      </a:pPr>
                      <a:r>
                        <a:rPr kumimoji="0" lang="en-GB" altLang="en-US" sz="14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altLang="en-US" sz="1400" b="1" i="0" u="none" strike="noStrike" cap="none" normalizeH="0" baseline="0" dirty="0">
                          <a:ln>
                            <a:noFill/>
                          </a:ln>
                          <a:solidFill>
                            <a:schemeClr val="tx1"/>
                          </a:solidFill>
                          <a:effectLst/>
                          <a:latin typeface="Arial" charset="0"/>
                          <a:cs typeface="Times New Roman" pitchFamily="18" charset="0"/>
                        </a:rPr>
                        <a:t>Lack capacity AND</a:t>
                      </a:r>
                      <a:endParaRPr kumimoji="0" lang="en-GB" altLang="en-US" sz="14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Char char="u"/>
                        <a:tabLst/>
                      </a:pPr>
                      <a:r>
                        <a:rPr kumimoji="0" lang="en-GB" altLang="en-US" sz="1400" b="0" i="0" u="none" strike="noStrike" cap="none" normalizeH="0" baseline="0" dirty="0">
                          <a:ln>
                            <a:noFill/>
                          </a:ln>
                          <a:solidFill>
                            <a:schemeClr val="tx1"/>
                          </a:solidFill>
                          <a:effectLst/>
                          <a:latin typeface="Times New Roman" pitchFamily="18" charset="0"/>
                          <a:cs typeface="Times New Roman" pitchFamily="18" charset="0"/>
                        </a:rPr>
                        <a:t>          </a:t>
                      </a:r>
                      <a:r>
                        <a:rPr kumimoji="0" lang="en-GB" altLang="en-US" sz="1400" b="1" i="0" u="none" strike="noStrike" cap="none" normalizeH="0" baseline="0" dirty="0">
                          <a:ln>
                            <a:noFill/>
                          </a:ln>
                          <a:solidFill>
                            <a:schemeClr val="tx1"/>
                          </a:solidFill>
                          <a:effectLst/>
                          <a:latin typeface="Arial" charset="0"/>
                          <a:cs typeface="Times New Roman" pitchFamily="18" charset="0"/>
                        </a:rPr>
                        <a:t>Have no one else appropriate to consult (see IMCA guidance)</a:t>
                      </a:r>
                      <a:endParaRPr kumimoji="0" lang="en-GB" altLang="en-US" sz="14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A0E2"/>
                        </a:buClr>
                        <a:buSzTx/>
                        <a:buFont typeface="Wingdings" pitchFamily="2" charset="2"/>
                        <a:buNone/>
                        <a:tabLst/>
                      </a:pPr>
                      <a:r>
                        <a:rPr kumimoji="0" lang="en-GB" altLang="en-US" sz="1400" b="1" i="0" u="none" strike="noStrike" cap="none" normalizeH="0" baseline="0" dirty="0">
                          <a:ln>
                            <a:noFill/>
                          </a:ln>
                          <a:solidFill>
                            <a:schemeClr val="tx1"/>
                          </a:solidFill>
                          <a:effectLst/>
                          <a:latin typeface="Arial" charset="0"/>
                          <a:cs typeface="Times New Roman" pitchFamily="18" charset="0"/>
                        </a:rPr>
                        <a:t> </a:t>
                      </a:r>
                      <a:endParaRPr kumimoji="0" lang="en-GB" altLang="en-US" sz="14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A0E2"/>
                        </a:buClr>
                        <a:buSzTx/>
                        <a:buFont typeface="Wingdings" pitchFamily="2" charset="2"/>
                        <a:buNone/>
                        <a:tabLst/>
                      </a:pPr>
                      <a:r>
                        <a:rPr kumimoji="0" lang="en-GB" altLang="en-US" sz="1400" b="1" i="0" u="none" strike="noStrike" cap="none" normalizeH="0" baseline="0" dirty="0">
                          <a:ln>
                            <a:noFill/>
                          </a:ln>
                          <a:solidFill>
                            <a:schemeClr val="tx1"/>
                          </a:solidFill>
                          <a:effectLst/>
                          <a:latin typeface="Arial" charset="0"/>
                          <a:cs typeface="Times New Roman" pitchFamily="18" charset="0"/>
                        </a:rPr>
                        <a:t>If the answer is YES to both parts a referral MUST be made to the IMCA service. </a:t>
                      </a:r>
                      <a:endParaRPr kumimoji="0" lang="en-GB" altLang="en-US" sz="14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A0E2"/>
                        </a:buClr>
                        <a:buSzTx/>
                        <a:buFont typeface="Wingdings" pitchFamily="2" charset="2"/>
                        <a:buNone/>
                        <a:tabLst/>
                      </a:pPr>
                      <a:r>
                        <a:rPr kumimoji="0" lang="en-GB" altLang="en-US" sz="1400" b="1" i="0" u="none" strike="noStrike" cap="none" normalizeH="0" baseline="0" dirty="0">
                          <a:ln>
                            <a:noFill/>
                          </a:ln>
                          <a:solidFill>
                            <a:schemeClr val="tx1"/>
                          </a:solidFill>
                          <a:effectLst/>
                          <a:latin typeface="Arial" charset="0"/>
                          <a:cs typeface="Times New Roman" pitchFamily="18" charset="0"/>
                        </a:rPr>
                        <a:t> </a:t>
                      </a:r>
                      <a:endParaRPr kumimoji="0" lang="en-GB" altLang="en-US" sz="14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A0E2"/>
                        </a:buClr>
                        <a:buSzTx/>
                        <a:buFont typeface="Wingdings" pitchFamily="2" charset="2"/>
                        <a:buNone/>
                        <a:tabLst/>
                      </a:pPr>
                      <a:r>
                        <a:rPr kumimoji="0" lang="en-GB" altLang="en-US" sz="1400" b="1" i="0" u="none" strike="noStrike" cap="none" normalizeH="0" baseline="0" dirty="0">
                          <a:ln>
                            <a:noFill/>
                          </a:ln>
                          <a:solidFill>
                            <a:schemeClr val="tx1"/>
                          </a:solidFill>
                          <a:effectLst/>
                          <a:latin typeface="Arial" charset="0"/>
                          <a:cs typeface="Times New Roman" pitchFamily="18" charset="0"/>
                        </a:rPr>
                        <a:t>Referral to be made to IMCA service?</a:t>
                      </a:r>
                      <a:endParaRPr kumimoji="0" lang="en-GB" altLang="en-US" sz="14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A0E2"/>
                        </a:buClr>
                        <a:buSzTx/>
                        <a:buFont typeface="Wingdings" pitchFamily="2" charset="2"/>
                        <a:buNone/>
                        <a:tabLst/>
                      </a:pPr>
                      <a:r>
                        <a:rPr kumimoji="0" lang="en-GB" altLang="en-US" sz="1400" b="1" i="0" u="none" strike="noStrike" cap="none" normalizeH="0" baseline="0" dirty="0">
                          <a:ln>
                            <a:noFill/>
                          </a:ln>
                          <a:solidFill>
                            <a:schemeClr val="tx1"/>
                          </a:solidFill>
                          <a:effectLst/>
                          <a:latin typeface="Arial" charset="0"/>
                          <a:cs typeface="Times New Roman" pitchFamily="18" charset="0"/>
                        </a:rPr>
                        <a:t> </a:t>
                      </a:r>
                      <a:endParaRPr kumimoji="0" lang="en-GB" altLang="en-US" sz="1400" b="0" i="0"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rgbClr val="00A0E2"/>
                        </a:buClr>
                        <a:buSzTx/>
                        <a:buFont typeface="Wingdings" pitchFamily="2" charset="2"/>
                        <a:buNone/>
                        <a:tabLst/>
                      </a:pPr>
                      <a:r>
                        <a:rPr kumimoji="0" lang="en-GB" altLang="en-US" sz="1400" b="1" i="0" u="none" strike="noStrike" cap="none" normalizeH="0" baseline="0" dirty="0">
                          <a:ln>
                            <a:noFill/>
                          </a:ln>
                          <a:solidFill>
                            <a:schemeClr val="tx1"/>
                          </a:solidFill>
                          <a:effectLst/>
                          <a:latin typeface="Arial" charset="0"/>
                          <a:cs typeface="Times New Roman" pitchFamily="18" charset="0"/>
                        </a:rPr>
                        <a:t>YES                                                                                                     NO</a:t>
                      </a:r>
                      <a:endParaRPr kumimoji="0" lang="en-GB" altLang="en-US" sz="1400" b="0" i="0" u="none" strike="noStrike" cap="none" normalizeH="0" baseline="0" dirty="0">
                        <a:ln>
                          <a:noFill/>
                        </a:ln>
                        <a:solidFill>
                          <a:schemeClr val="tx1"/>
                        </a:solidFill>
                        <a:effectLst/>
                        <a:latin typeface="Arial" charset="0"/>
                      </a:endParaRPr>
                    </a:p>
                  </a:txBody>
                  <a:tcPr marT="45569" marB="455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77834" name="Text Box 10"/>
          <p:cNvSpPr txBox="1">
            <a:spLocks noChangeArrowheads="1"/>
          </p:cNvSpPr>
          <p:nvPr/>
        </p:nvSpPr>
        <p:spPr bwMode="auto">
          <a:xfrm>
            <a:off x="931653" y="784376"/>
            <a:ext cx="109382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1" hangingPunct="1">
              <a:spcBef>
                <a:spcPct val="50000"/>
              </a:spcBef>
              <a:buClrTx/>
              <a:buFontTx/>
              <a:buNone/>
            </a:pPr>
            <a:r>
              <a:rPr lang="en-GB" altLang="en-US" sz="3600" b="1" dirty="0">
                <a:solidFill>
                  <a:schemeClr val="tx1"/>
                </a:solidFill>
              </a:rPr>
              <a:t>Independent Mental Capacity Advocates (Pg. 19)</a:t>
            </a:r>
            <a:endParaRPr lang="en-US" altLang="en-US" sz="3600" dirty="0">
              <a:solidFill>
                <a:schemeClr val="tx1"/>
              </a:solidFill>
            </a:endParaRPr>
          </a:p>
        </p:txBody>
      </p:sp>
    </p:spTree>
    <p:extLst>
      <p:ext uri="{BB962C8B-B14F-4D97-AF65-F5344CB8AC3E}">
        <p14:creationId xmlns:p14="http://schemas.microsoft.com/office/powerpoint/2010/main" val="223713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948905" y="931654"/>
            <a:ext cx="9026204" cy="4011733"/>
          </a:xfrm>
        </p:spPr>
        <p:txBody>
          <a:bodyPr/>
          <a:lstStyle/>
          <a:p>
            <a:pPr eaLnBrk="1" hangingPunct="1">
              <a:buFont typeface="Wingdings" panose="05000000000000000000" pitchFamily="2" charset="2"/>
              <a:buNone/>
            </a:pPr>
            <a:r>
              <a:rPr lang="en-GB" altLang="en-US" dirty="0">
                <a:latin typeface="Arial" panose="020B0604020202020204" pitchFamily="34" charset="0"/>
                <a:cs typeface="Arial" panose="020B0604020202020204" pitchFamily="34" charset="0"/>
              </a:rPr>
              <a:t>Do you use restraint in your service?</a:t>
            </a:r>
          </a:p>
          <a:p>
            <a:pPr eaLnBrk="1" hangingPunct="1">
              <a:buFont typeface="Wingdings" panose="05000000000000000000" pitchFamily="2" charset="2"/>
              <a:buNone/>
            </a:pPr>
            <a:endParaRPr lang="en-GB" altLang="en-US" dirty="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en-GB" altLang="en-US" dirty="0">
                <a:latin typeface="Arial" panose="020B0604020202020204" pitchFamily="34" charset="0"/>
                <a:cs typeface="Arial" panose="020B0604020202020204" pitchFamily="34" charset="0"/>
              </a:rPr>
              <a:t>What is the difference between restriction and restraint?</a:t>
            </a:r>
            <a:endParaRPr lang="en-US" altLang="en-US" dirty="0">
              <a:latin typeface="Arial" panose="020B0604020202020204" pitchFamily="34" charset="0"/>
              <a:cs typeface="Arial" panose="020B0604020202020204" pitchFamily="34" charset="0"/>
            </a:endParaRPr>
          </a:p>
        </p:txBody>
      </p:sp>
      <p:sp>
        <p:nvSpPr>
          <p:cNvPr id="2" name="Rectangle 1"/>
          <p:cNvSpPr/>
          <p:nvPr/>
        </p:nvSpPr>
        <p:spPr>
          <a:xfrm>
            <a:off x="5217795" y="3148488"/>
            <a:ext cx="488423" cy="1569660"/>
          </a:xfrm>
          <a:prstGeom prst="rect">
            <a:avLst/>
          </a:prstGeom>
          <a:noFill/>
        </p:spPr>
        <p:txBody>
          <a:bodyPr wrap="square" lIns="91440" tIns="45720" rIns="91440" bIns="45720">
            <a:spAutoFit/>
          </a:bodyPr>
          <a:lstStyle/>
          <a:p>
            <a:pPr algn="ctr"/>
            <a:r>
              <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2302730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patient in hospital bed with cot sides">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655"/>
          <a:stretch/>
        </p:blipFill>
        <p:spPr bwMode="auto">
          <a:xfrm>
            <a:off x="6482371" y="0"/>
            <a:ext cx="5512421" cy="6943225"/>
          </a:xfrm>
          <a:prstGeom prst="rect">
            <a:avLst/>
          </a:prstGeom>
          <a:noFill/>
          <a:ln>
            <a:noFill/>
          </a:ln>
          <a:effectLst>
            <a:outerShdw blurRad="50800" dist="38100" dir="10800000" algn="r" rotWithShape="0">
              <a:prstClr val="black">
                <a:alpha val="0"/>
              </a:prstClr>
            </a:outerShdw>
            <a:softEdge rad="11049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9437" y="1984918"/>
            <a:ext cx="4016375" cy="2973388"/>
          </a:xfrm>
          <a:prstGeom prst="rect">
            <a:avLst/>
          </a:prstGeom>
          <a:noFill/>
        </p:spPr>
        <p:txBody>
          <a:bodyPr>
            <a:spAutoFit/>
          </a:bodyPr>
          <a:lstStyle/>
          <a:p>
            <a:pPr marL="285750" indent="-285750">
              <a:spcBef>
                <a:spcPct val="20000"/>
              </a:spcBef>
              <a:buFont typeface="Wingdings" panose="05000000000000000000" pitchFamily="2" charset="2"/>
              <a:buChar char="§"/>
              <a:defRPr/>
            </a:pPr>
            <a:endParaRPr lang="en-GB" sz="2000" kern="0" dirty="0">
              <a:solidFill>
                <a:srgbClr val="000000"/>
              </a:solidFill>
              <a:latin typeface="Arial"/>
              <a:ea typeface="Times New Roman"/>
              <a:cs typeface="Times New Roman"/>
            </a:endParaRPr>
          </a:p>
          <a:p>
            <a:pPr marL="342900" indent="-342900">
              <a:spcBef>
                <a:spcPct val="20000"/>
              </a:spcBef>
              <a:buFont typeface="Wingdings" panose="05000000000000000000" pitchFamily="2" charset="2"/>
              <a:buChar char="§"/>
              <a:defRPr/>
            </a:pPr>
            <a:r>
              <a:rPr lang="en-GB" sz="2200" kern="0" dirty="0">
                <a:latin typeface="Arial"/>
                <a:ea typeface="Times New Roman"/>
                <a:cs typeface="Arial"/>
              </a:rPr>
              <a:t>In groups list 10 restraints and restrictions that are used in health and social care settings? </a:t>
            </a:r>
          </a:p>
          <a:p>
            <a:pPr marL="342900" indent="-342900">
              <a:spcBef>
                <a:spcPct val="20000"/>
              </a:spcBef>
              <a:buFont typeface="Wingdings" panose="05000000000000000000" pitchFamily="2" charset="2"/>
              <a:buChar char="§"/>
              <a:defRPr/>
            </a:pPr>
            <a:endParaRPr lang="en-GB" sz="2200" kern="0" dirty="0">
              <a:latin typeface="Arial"/>
              <a:ea typeface="Times New Roman"/>
              <a:cs typeface="Arial"/>
            </a:endParaRPr>
          </a:p>
          <a:p>
            <a:pPr marL="342900" indent="-342900">
              <a:spcBef>
                <a:spcPct val="20000"/>
              </a:spcBef>
              <a:buFont typeface="Wingdings" panose="05000000000000000000" pitchFamily="2" charset="2"/>
              <a:buChar char="§"/>
              <a:defRPr/>
            </a:pPr>
            <a:r>
              <a:rPr lang="en-GB" sz="2200" kern="0" dirty="0">
                <a:latin typeface="Arial"/>
                <a:ea typeface="Times New Roman"/>
                <a:cs typeface="Arial"/>
              </a:rPr>
              <a:t>How and when can these be justified in law?</a:t>
            </a:r>
            <a:endParaRPr lang="en-GB" sz="2200" kern="0" dirty="0">
              <a:latin typeface="Arial"/>
              <a:ea typeface="Times New Roman"/>
              <a:cs typeface="Times New Roman"/>
            </a:endParaRPr>
          </a:p>
        </p:txBody>
      </p:sp>
      <p:sp>
        <p:nvSpPr>
          <p:cNvPr id="8" name="Rectangle 2"/>
          <p:cNvSpPr txBox="1">
            <a:spLocks noChangeArrowheads="1"/>
          </p:cNvSpPr>
          <p:nvPr/>
        </p:nvSpPr>
        <p:spPr>
          <a:xfrm>
            <a:off x="929437" y="700297"/>
            <a:ext cx="8096250" cy="762000"/>
          </a:xfrm>
          <a:prstGeom prst="rect">
            <a:avLst/>
          </a:prstGeom>
        </p:spPr>
        <p:txBody>
          <a:bodyPr/>
          <a:lstStyle>
            <a:lvl1pPr algn="l" rtl="0" eaLnBrk="0" fontAlgn="base" hangingPunct="0">
              <a:spcBef>
                <a:spcPct val="0"/>
              </a:spcBef>
              <a:spcAft>
                <a:spcPct val="0"/>
              </a:spcAft>
              <a:defRPr sz="4400" b="1">
                <a:solidFill>
                  <a:srgbClr val="002F5D"/>
                </a:solidFill>
                <a:latin typeface="+mj-lt"/>
                <a:ea typeface="+mj-ea"/>
                <a:cs typeface="+mj-cs"/>
              </a:defRPr>
            </a:lvl1pPr>
            <a:lvl2pPr algn="l" rtl="0" eaLnBrk="0" fontAlgn="base" hangingPunct="0">
              <a:spcBef>
                <a:spcPct val="0"/>
              </a:spcBef>
              <a:spcAft>
                <a:spcPct val="0"/>
              </a:spcAft>
              <a:defRPr sz="4400" b="1">
                <a:solidFill>
                  <a:srgbClr val="002F5D"/>
                </a:solidFill>
                <a:latin typeface="Arial" charset="0"/>
              </a:defRPr>
            </a:lvl2pPr>
            <a:lvl3pPr algn="l" rtl="0" eaLnBrk="0" fontAlgn="base" hangingPunct="0">
              <a:spcBef>
                <a:spcPct val="0"/>
              </a:spcBef>
              <a:spcAft>
                <a:spcPct val="0"/>
              </a:spcAft>
              <a:defRPr sz="4400" b="1">
                <a:solidFill>
                  <a:srgbClr val="002F5D"/>
                </a:solidFill>
                <a:latin typeface="Arial" charset="0"/>
              </a:defRPr>
            </a:lvl3pPr>
            <a:lvl4pPr algn="l" rtl="0" eaLnBrk="0" fontAlgn="base" hangingPunct="0">
              <a:spcBef>
                <a:spcPct val="0"/>
              </a:spcBef>
              <a:spcAft>
                <a:spcPct val="0"/>
              </a:spcAft>
              <a:defRPr sz="4400" b="1">
                <a:solidFill>
                  <a:srgbClr val="002F5D"/>
                </a:solidFill>
                <a:latin typeface="Arial" charset="0"/>
              </a:defRPr>
            </a:lvl4pPr>
            <a:lvl5pPr algn="l" rtl="0" eaLnBrk="0" fontAlgn="base" hangingPunct="0">
              <a:spcBef>
                <a:spcPct val="0"/>
              </a:spcBef>
              <a:spcAft>
                <a:spcPct val="0"/>
              </a:spcAft>
              <a:defRPr sz="4400" b="1">
                <a:solidFill>
                  <a:srgbClr val="002F5D"/>
                </a:solidFill>
                <a:latin typeface="Arial" charset="0"/>
              </a:defRPr>
            </a:lvl5pPr>
            <a:lvl6pPr marL="457200" algn="l" rtl="0" fontAlgn="base">
              <a:spcBef>
                <a:spcPct val="0"/>
              </a:spcBef>
              <a:spcAft>
                <a:spcPct val="0"/>
              </a:spcAft>
              <a:defRPr sz="4400" b="1">
                <a:solidFill>
                  <a:srgbClr val="002F5D"/>
                </a:solidFill>
                <a:latin typeface="Arial" charset="0"/>
              </a:defRPr>
            </a:lvl6pPr>
            <a:lvl7pPr marL="914400" algn="l" rtl="0" fontAlgn="base">
              <a:spcBef>
                <a:spcPct val="0"/>
              </a:spcBef>
              <a:spcAft>
                <a:spcPct val="0"/>
              </a:spcAft>
              <a:defRPr sz="4400" b="1">
                <a:solidFill>
                  <a:srgbClr val="002F5D"/>
                </a:solidFill>
                <a:latin typeface="Arial" charset="0"/>
              </a:defRPr>
            </a:lvl7pPr>
            <a:lvl8pPr marL="1371600" algn="l" rtl="0" fontAlgn="base">
              <a:spcBef>
                <a:spcPct val="0"/>
              </a:spcBef>
              <a:spcAft>
                <a:spcPct val="0"/>
              </a:spcAft>
              <a:defRPr sz="4400" b="1">
                <a:solidFill>
                  <a:srgbClr val="002F5D"/>
                </a:solidFill>
                <a:latin typeface="Arial" charset="0"/>
              </a:defRPr>
            </a:lvl8pPr>
            <a:lvl9pPr marL="1828800" algn="l" rtl="0" fontAlgn="base">
              <a:spcBef>
                <a:spcPct val="0"/>
              </a:spcBef>
              <a:spcAft>
                <a:spcPct val="0"/>
              </a:spcAft>
              <a:defRPr sz="4400" b="1">
                <a:solidFill>
                  <a:srgbClr val="002F5D"/>
                </a:solidFill>
                <a:latin typeface="Arial" charset="0"/>
              </a:defRPr>
            </a:lvl9pPr>
          </a:lstStyle>
          <a:p>
            <a:pPr>
              <a:defRPr/>
            </a:pPr>
            <a:r>
              <a:rPr lang="en-GB" altLang="en-US" kern="0" dirty="0">
                <a:solidFill>
                  <a:schemeClr val="tx1"/>
                </a:solidFill>
                <a:latin typeface="Arial" panose="020B0604020202020204" pitchFamily="34" charset="0"/>
                <a:cs typeface="Arial" panose="020B0604020202020204" pitchFamily="34" charset="0"/>
              </a:rPr>
              <a:t>Restraint and the MCA</a:t>
            </a:r>
          </a:p>
          <a:p>
            <a:pPr>
              <a:defRPr/>
            </a:pPr>
            <a:br>
              <a:rPr lang="en-GB" altLang="en-US" sz="4000" kern="0" dirty="0"/>
            </a:br>
            <a:endParaRPr lang="en-GB" altLang="en-US" sz="4000" kern="0" dirty="0"/>
          </a:p>
        </p:txBody>
      </p:sp>
      <p:cxnSp>
        <p:nvCxnSpPr>
          <p:cNvPr id="5" name="Straight Connector 4"/>
          <p:cNvCxnSpPr/>
          <p:nvPr/>
        </p:nvCxnSpPr>
        <p:spPr>
          <a:xfrm>
            <a:off x="4669214" y="1870937"/>
            <a:ext cx="0" cy="4408668"/>
          </a:xfrm>
          <a:prstGeom prst="line">
            <a:avLst/>
          </a:prstGeom>
          <a:ln w="38100">
            <a:solidFill>
              <a:srgbClr val="C0910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83111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idx="1"/>
          </p:nvPr>
        </p:nvSpPr>
        <p:spPr>
          <a:xfrm>
            <a:off x="946690" y="976824"/>
            <a:ext cx="8569325" cy="5408613"/>
          </a:xfrm>
        </p:spPr>
        <p:txBody>
          <a:bodyPr/>
          <a:lstStyle/>
          <a:p>
            <a:pPr eaLnBrk="1" hangingPunct="1">
              <a:buFont typeface="Wingdings" panose="05000000000000000000" pitchFamily="2" charset="2"/>
              <a:buNone/>
            </a:pPr>
            <a:r>
              <a:rPr lang="en-GB" altLang="en-US" sz="2400" b="1" dirty="0">
                <a:solidFill>
                  <a:srgbClr val="C09102"/>
                </a:solidFill>
                <a:latin typeface="Arial" panose="020B0604020202020204" pitchFamily="34" charset="0"/>
                <a:cs typeface="Arial" panose="020B0604020202020204" pitchFamily="34" charset="0"/>
              </a:rPr>
              <a:t>Page 20 of your books</a:t>
            </a:r>
          </a:p>
          <a:p>
            <a:pPr eaLnBrk="1" hangingPunct="1">
              <a:buFont typeface="Wingdings" panose="05000000000000000000" pitchFamily="2" charset="2"/>
              <a:buNone/>
            </a:pPr>
            <a:endParaRPr lang="en-GB" altLang="en-US" dirty="0"/>
          </a:p>
          <a:p>
            <a:pPr eaLnBrk="1" hangingPunct="1">
              <a:buFont typeface="Wingdings" panose="05000000000000000000" pitchFamily="2" charset="2"/>
              <a:buNone/>
            </a:pPr>
            <a:r>
              <a:rPr lang="en-GB" altLang="en-US" dirty="0">
                <a:latin typeface="Arial" panose="020B0604020202020204" pitchFamily="34" charset="0"/>
                <a:cs typeface="Arial" panose="020B0604020202020204" pitchFamily="34" charset="0"/>
              </a:rPr>
              <a:t>Restraint: </a:t>
            </a:r>
          </a:p>
          <a:p>
            <a:pPr eaLnBrk="1" hangingPunct="1">
              <a:buFont typeface="Wingdings" panose="05000000000000000000" pitchFamily="2" charset="2"/>
              <a:buNone/>
            </a:pPr>
            <a:endParaRPr lang="en-GB" altLang="en-US" dirty="0">
              <a:latin typeface="Arial" panose="020B0604020202020204" pitchFamily="34" charset="0"/>
              <a:cs typeface="Arial" panose="020B0604020202020204" pitchFamily="34" charset="0"/>
            </a:endParaRPr>
          </a:p>
          <a:p>
            <a:pPr lvl="1" eaLnBrk="1" hangingPunct="1"/>
            <a:r>
              <a:rPr lang="en-GB" altLang="en-US" dirty="0">
                <a:latin typeface="Arial" panose="020B0604020202020204" pitchFamily="34" charset="0"/>
                <a:cs typeface="Arial" panose="020B0604020202020204" pitchFamily="34" charset="0"/>
              </a:rPr>
              <a:t>Use or threat of force when a person resists</a:t>
            </a:r>
          </a:p>
          <a:p>
            <a:pPr lvl="1" eaLnBrk="1" hangingPunct="1"/>
            <a:r>
              <a:rPr lang="en-GB" altLang="en-US" dirty="0">
                <a:latin typeface="Arial" panose="020B0604020202020204" pitchFamily="34" charset="0"/>
                <a:cs typeface="Arial" panose="020B0604020202020204" pitchFamily="34" charset="0"/>
              </a:rPr>
              <a:t>Restricts the person’s liberty of movement, whether or not they resist</a:t>
            </a:r>
          </a:p>
          <a:p>
            <a:pPr lvl="1" eaLnBrk="1" hangingPunct="1">
              <a:buFont typeface="Wingdings" panose="05000000000000000000" pitchFamily="2" charset="2"/>
              <a:buNone/>
            </a:pPr>
            <a:endParaRPr lang="en-GB" altLang="en-US" dirty="0"/>
          </a:p>
        </p:txBody>
      </p:sp>
      <p:sp>
        <p:nvSpPr>
          <p:cNvPr id="82947" name="Text Box 3"/>
          <p:cNvSpPr txBox="1">
            <a:spLocks noChangeArrowheads="1"/>
          </p:cNvSpPr>
          <p:nvPr/>
        </p:nvSpPr>
        <p:spPr bwMode="auto">
          <a:xfrm>
            <a:off x="6058440" y="5196667"/>
            <a:ext cx="345757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1" hangingPunct="1">
              <a:spcBef>
                <a:spcPct val="0"/>
              </a:spcBef>
              <a:buClrTx/>
              <a:buFontTx/>
              <a:buNone/>
            </a:pPr>
            <a:r>
              <a:rPr lang="en-GB" altLang="en-US" sz="2000" dirty="0">
                <a:solidFill>
                  <a:schemeClr val="tx1"/>
                </a:solidFill>
              </a:rPr>
              <a:t>Code of Practice 6.40 – 6.53</a:t>
            </a:r>
          </a:p>
        </p:txBody>
      </p:sp>
    </p:spTree>
    <p:extLst>
      <p:ext uri="{BB962C8B-B14F-4D97-AF65-F5344CB8AC3E}">
        <p14:creationId xmlns:p14="http://schemas.microsoft.com/office/powerpoint/2010/main" val="89307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41769" y="402764"/>
            <a:ext cx="8096250" cy="2446338"/>
          </a:xfrm>
        </p:spPr>
        <p:txBody>
          <a:bodyPr/>
          <a:lstStyle/>
          <a:p>
            <a:pPr eaLnBrk="1" hangingPunct="1"/>
            <a:r>
              <a:rPr lang="en-GB" altLang="en-US" dirty="0">
                <a:latin typeface="Arial" panose="020B0604020202020204" pitchFamily="34" charset="0"/>
                <a:cs typeface="Arial" panose="020B0604020202020204" pitchFamily="34" charset="0"/>
              </a:rPr>
              <a:t>Mental Capacity Act</a:t>
            </a:r>
            <a:br>
              <a:rPr lang="en-GB" altLang="en-US" dirty="0">
                <a:latin typeface="Arial" panose="020B0604020202020204" pitchFamily="34" charset="0"/>
                <a:cs typeface="Arial" panose="020B0604020202020204" pitchFamily="34" charset="0"/>
              </a:rPr>
            </a:br>
            <a:br>
              <a:rPr lang="en-GB" altLang="en-US" dirty="0"/>
            </a:br>
            <a:endParaRPr lang="en-GB" altLang="en-US" sz="3200" dirty="0">
              <a:latin typeface="Arial" panose="020B0604020202020204" pitchFamily="34" charset="0"/>
              <a:cs typeface="Arial" panose="020B0604020202020204" pitchFamily="34" charset="0"/>
            </a:endParaRPr>
          </a:p>
        </p:txBody>
      </p:sp>
      <p:sp>
        <p:nvSpPr>
          <p:cNvPr id="13315" name="Rectangle 3"/>
          <p:cNvSpPr>
            <a:spLocks noGrp="1" noChangeArrowheads="1"/>
          </p:cNvSpPr>
          <p:nvPr>
            <p:ph idx="1"/>
          </p:nvPr>
        </p:nvSpPr>
        <p:spPr>
          <a:xfrm>
            <a:off x="4845720" y="1815555"/>
            <a:ext cx="8137525" cy="4464050"/>
          </a:xfrm>
        </p:spPr>
        <p:txBody>
          <a:bodyPr/>
          <a:lstStyle/>
          <a:p>
            <a:pPr eaLnBrk="1" hangingPunct="1">
              <a:lnSpc>
                <a:spcPct val="90000"/>
              </a:lnSpc>
              <a:buFont typeface="Wingdings" panose="05000000000000000000" pitchFamily="2" charset="2"/>
              <a:buNone/>
            </a:pPr>
            <a:endParaRPr lang="en-GB" altLang="en-US" b="1" i="1" dirty="0"/>
          </a:p>
          <a:p>
            <a:pPr eaLnBrk="1" hangingPunct="1">
              <a:lnSpc>
                <a:spcPct val="90000"/>
              </a:lnSpc>
            </a:pPr>
            <a:r>
              <a:rPr lang="en-GB" altLang="en-US" dirty="0">
                <a:latin typeface="Arial" panose="020B0604020202020204" pitchFamily="34" charset="0"/>
                <a:cs typeface="Arial" panose="020B0604020202020204" pitchFamily="34" charset="0"/>
              </a:rPr>
              <a:t>Human Rights</a:t>
            </a:r>
          </a:p>
          <a:p>
            <a:pPr eaLnBrk="1" hangingPunct="1">
              <a:lnSpc>
                <a:spcPct val="90000"/>
              </a:lnSpc>
            </a:pPr>
            <a:r>
              <a:rPr lang="en-GB" altLang="en-US" dirty="0">
                <a:latin typeface="Arial" panose="020B0604020202020204" pitchFamily="34" charset="0"/>
                <a:cs typeface="Arial" panose="020B0604020202020204" pitchFamily="34" charset="0"/>
              </a:rPr>
              <a:t>Consent to care and treatment</a:t>
            </a:r>
          </a:p>
          <a:p>
            <a:pPr eaLnBrk="1" hangingPunct="1">
              <a:lnSpc>
                <a:spcPct val="90000"/>
              </a:lnSpc>
            </a:pPr>
            <a:r>
              <a:rPr lang="en-GB" altLang="en-US" dirty="0">
                <a:latin typeface="Arial" panose="020B0604020202020204" pitchFamily="34" charset="0"/>
                <a:cs typeface="Arial" panose="020B0604020202020204" pitchFamily="34" charset="0"/>
              </a:rPr>
              <a:t>Assessing Capacity (Supported Decision Making)</a:t>
            </a:r>
          </a:p>
          <a:p>
            <a:pPr eaLnBrk="1" hangingPunct="1">
              <a:lnSpc>
                <a:spcPct val="90000"/>
              </a:lnSpc>
            </a:pPr>
            <a:r>
              <a:rPr lang="en-GB" altLang="en-US" dirty="0">
                <a:latin typeface="Arial" panose="020B0604020202020204" pitchFamily="34" charset="0"/>
                <a:cs typeface="Arial" panose="020B0604020202020204" pitchFamily="34" charset="0"/>
              </a:rPr>
              <a:t>Best Interest Decision Making</a:t>
            </a:r>
          </a:p>
          <a:p>
            <a:pPr eaLnBrk="1" hangingPunct="1">
              <a:lnSpc>
                <a:spcPct val="90000"/>
              </a:lnSpc>
            </a:pPr>
            <a:r>
              <a:rPr lang="en-GB" altLang="en-US" dirty="0">
                <a:latin typeface="Arial" panose="020B0604020202020204" pitchFamily="34" charset="0"/>
                <a:cs typeface="Arial" panose="020B0604020202020204" pitchFamily="34" charset="0"/>
              </a:rPr>
              <a:t>Restraints &amp; Restrictions</a:t>
            </a:r>
          </a:p>
          <a:p>
            <a:pPr eaLnBrk="1" hangingPunct="1">
              <a:lnSpc>
                <a:spcPct val="90000"/>
              </a:lnSpc>
            </a:pPr>
            <a:r>
              <a:rPr lang="en-GB" altLang="en-US" dirty="0">
                <a:latin typeface="Arial" panose="020B0604020202020204" pitchFamily="34" charset="0"/>
                <a:cs typeface="Arial" panose="020B0604020202020204" pitchFamily="34" charset="0"/>
              </a:rPr>
              <a:t>Deprivation of Liberty</a:t>
            </a:r>
          </a:p>
        </p:txBody>
      </p:sp>
      <p:sp>
        <p:nvSpPr>
          <p:cNvPr id="2" name="TextBox 1"/>
          <p:cNvSpPr txBox="1"/>
          <p:nvPr/>
        </p:nvSpPr>
        <p:spPr>
          <a:xfrm>
            <a:off x="941769" y="3243531"/>
            <a:ext cx="3121273" cy="1077218"/>
          </a:xfrm>
          <a:prstGeom prst="rect">
            <a:avLst/>
          </a:prstGeom>
          <a:noFill/>
        </p:spPr>
        <p:txBody>
          <a:bodyPr wrap="square" rtlCol="0">
            <a:spAutoFit/>
          </a:bodyPr>
          <a:lstStyle/>
          <a:p>
            <a:r>
              <a:rPr lang="en-GB" sz="3200" dirty="0"/>
              <a:t>Today’s topics </a:t>
            </a:r>
          </a:p>
          <a:p>
            <a:r>
              <a:rPr lang="en-GB" sz="3200" dirty="0"/>
              <a:t>For discussion:</a:t>
            </a:r>
          </a:p>
        </p:txBody>
      </p:sp>
      <p:cxnSp>
        <p:nvCxnSpPr>
          <p:cNvPr id="5" name="Straight Connector 4"/>
          <p:cNvCxnSpPr/>
          <p:nvPr/>
        </p:nvCxnSpPr>
        <p:spPr>
          <a:xfrm>
            <a:off x="4669214" y="1870937"/>
            <a:ext cx="0" cy="4408668"/>
          </a:xfrm>
          <a:prstGeom prst="line">
            <a:avLst/>
          </a:prstGeom>
          <a:ln w="38100">
            <a:solidFill>
              <a:srgbClr val="C0910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73307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idx="1"/>
          </p:nvPr>
        </p:nvSpPr>
        <p:spPr/>
        <p:txBody>
          <a:bodyPr/>
          <a:lstStyle/>
          <a:p>
            <a:pPr eaLnBrk="1" hangingPunct="1">
              <a:buFont typeface="Wingdings" panose="05000000000000000000" pitchFamily="2" charset="2"/>
              <a:buNone/>
            </a:pPr>
            <a:endParaRPr lang="en-GB" altLang="en-US" dirty="0"/>
          </a:p>
          <a:p>
            <a:pPr eaLnBrk="1" hangingPunct="1">
              <a:buFont typeface="Wingdings" panose="05000000000000000000" pitchFamily="2" charset="2"/>
              <a:buNone/>
            </a:pPr>
            <a:endParaRPr lang="en-US" altLang="en-US" dirty="0"/>
          </a:p>
        </p:txBody>
      </p:sp>
      <p:sp>
        <p:nvSpPr>
          <p:cNvPr id="84995" name="Text Box 3"/>
          <p:cNvSpPr txBox="1">
            <a:spLocks noChangeArrowheads="1"/>
          </p:cNvSpPr>
          <p:nvPr/>
        </p:nvSpPr>
        <p:spPr bwMode="auto">
          <a:xfrm>
            <a:off x="912184" y="696351"/>
            <a:ext cx="8353425" cy="4832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536575"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1" hangingPunct="1">
              <a:buClrTx/>
              <a:buFont typeface="Wingdings" panose="05000000000000000000" pitchFamily="2" charset="2"/>
              <a:buNone/>
            </a:pPr>
            <a:r>
              <a:rPr lang="en-GB" altLang="en-US" sz="4400" b="1" dirty="0">
                <a:solidFill>
                  <a:schemeClr val="tx1"/>
                </a:solidFill>
              </a:rPr>
              <a:t>Restraint</a:t>
            </a:r>
          </a:p>
          <a:p>
            <a:pPr eaLnBrk="1" hangingPunct="1">
              <a:buClrTx/>
              <a:buFont typeface="Wingdings" panose="05000000000000000000" pitchFamily="2" charset="2"/>
              <a:buNone/>
            </a:pPr>
            <a:endParaRPr lang="en-US" altLang="en-US" sz="2800" b="1" dirty="0">
              <a:solidFill>
                <a:schemeClr val="tx1"/>
              </a:solidFill>
            </a:endParaRPr>
          </a:p>
          <a:p>
            <a:pPr eaLnBrk="1" hangingPunct="1">
              <a:buClrTx/>
              <a:buFont typeface="Wingdings" panose="05000000000000000000" pitchFamily="2" charset="2"/>
              <a:buNone/>
            </a:pPr>
            <a:r>
              <a:rPr lang="en-US" altLang="en-US" sz="2400" dirty="0">
                <a:solidFill>
                  <a:schemeClr val="tx1"/>
                </a:solidFill>
              </a:rPr>
              <a:t>6.41 Any action intended to restrain a person who lacks capacity will </a:t>
            </a:r>
            <a:r>
              <a:rPr lang="en-US" altLang="en-US" sz="2400" b="1" dirty="0">
                <a:solidFill>
                  <a:schemeClr val="tx1"/>
                </a:solidFill>
              </a:rPr>
              <a:t>not </a:t>
            </a:r>
            <a:r>
              <a:rPr lang="en-US" altLang="en-US" sz="2400" dirty="0">
                <a:solidFill>
                  <a:schemeClr val="tx1"/>
                </a:solidFill>
              </a:rPr>
              <a:t>attract protection from liability unless the following two conditions are met:</a:t>
            </a:r>
          </a:p>
          <a:p>
            <a:pPr eaLnBrk="1" hangingPunct="1">
              <a:buClrTx/>
            </a:pPr>
            <a:r>
              <a:rPr lang="en-US" altLang="en-US" sz="2400" dirty="0">
                <a:solidFill>
                  <a:schemeClr val="tx1"/>
                </a:solidFill>
              </a:rPr>
              <a:t> the person taking action must reasonably believe that restraint is </a:t>
            </a:r>
            <a:r>
              <a:rPr lang="en-US" altLang="en-US" sz="2400" i="1" dirty="0">
                <a:solidFill>
                  <a:schemeClr val="tx1"/>
                </a:solidFill>
              </a:rPr>
              <a:t>necessary </a:t>
            </a:r>
            <a:r>
              <a:rPr lang="en-US" altLang="en-US" sz="2400" dirty="0">
                <a:solidFill>
                  <a:schemeClr val="tx1"/>
                </a:solidFill>
              </a:rPr>
              <a:t>to prevent </a:t>
            </a:r>
            <a:r>
              <a:rPr lang="en-US" altLang="en-US" sz="2400" i="1" dirty="0">
                <a:solidFill>
                  <a:schemeClr val="tx1"/>
                </a:solidFill>
              </a:rPr>
              <a:t>harm </a:t>
            </a:r>
            <a:r>
              <a:rPr lang="en-US" altLang="en-US" sz="2400" dirty="0">
                <a:solidFill>
                  <a:schemeClr val="tx1"/>
                </a:solidFill>
              </a:rPr>
              <a:t>to the person </a:t>
            </a:r>
            <a:r>
              <a:rPr lang="en-US" altLang="en-US" sz="2400" b="1" dirty="0">
                <a:solidFill>
                  <a:schemeClr val="tx1"/>
                </a:solidFill>
              </a:rPr>
              <a:t>who lacks capacity</a:t>
            </a:r>
            <a:r>
              <a:rPr lang="en-US" altLang="en-US" sz="2400" dirty="0">
                <a:solidFill>
                  <a:schemeClr val="tx1"/>
                </a:solidFill>
              </a:rPr>
              <a:t>, and</a:t>
            </a:r>
          </a:p>
          <a:p>
            <a:pPr eaLnBrk="1" hangingPunct="1">
              <a:buClrTx/>
            </a:pPr>
            <a:r>
              <a:rPr lang="en-US" altLang="en-US" sz="2400" dirty="0">
                <a:solidFill>
                  <a:schemeClr val="tx1"/>
                </a:solidFill>
              </a:rPr>
              <a:t> the amount or type of restraint used and the amount of time it lasts must be a </a:t>
            </a:r>
            <a:r>
              <a:rPr lang="en-US" altLang="en-US" sz="2400" i="1" dirty="0">
                <a:solidFill>
                  <a:schemeClr val="tx1"/>
                </a:solidFill>
              </a:rPr>
              <a:t>proportionate response </a:t>
            </a:r>
            <a:r>
              <a:rPr lang="en-US" altLang="en-US" sz="2400" dirty="0">
                <a:solidFill>
                  <a:schemeClr val="tx1"/>
                </a:solidFill>
              </a:rPr>
              <a:t>to the likelihood and seriousness of harm.</a:t>
            </a:r>
          </a:p>
        </p:txBody>
      </p:sp>
    </p:spTree>
    <p:extLst>
      <p:ext uri="{BB962C8B-B14F-4D97-AF65-F5344CB8AC3E}">
        <p14:creationId xmlns:p14="http://schemas.microsoft.com/office/powerpoint/2010/main" val="1254484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body" idx="4294967295"/>
          </p:nvPr>
        </p:nvSpPr>
        <p:spPr>
          <a:xfrm>
            <a:off x="935637" y="1958768"/>
            <a:ext cx="8569325" cy="3824287"/>
          </a:xfrm>
        </p:spPr>
        <p:txBody>
          <a:bodyPr>
            <a:normAutofit fontScale="85000" lnSpcReduction="10000"/>
          </a:bodyPr>
          <a:lstStyle/>
          <a:p>
            <a:pPr marL="0" indent="0">
              <a:buNone/>
            </a:pPr>
            <a:r>
              <a:rPr lang="en-GB" altLang="en-US" sz="1800" b="1" dirty="0">
                <a:latin typeface="Arial" panose="020B0604020202020204" pitchFamily="34" charset="0"/>
                <a:cs typeface="Arial" panose="020B0604020202020204" pitchFamily="34" charset="0"/>
              </a:rPr>
              <a:t>… </a:t>
            </a:r>
            <a:r>
              <a:rPr lang="en-GB" altLang="en-US" sz="1800" b="1" i="1" dirty="0">
                <a:latin typeface="Arial" panose="020B0604020202020204" pitchFamily="34" charset="0"/>
                <a:cs typeface="Arial" panose="020B0604020202020204" pitchFamily="34" charset="0"/>
              </a:rPr>
              <a:t>It became clear that the level of physical restraint being used by carers in Y House was greater than acknowledged in the care plan (and indeed, even in an amended care plan).</a:t>
            </a:r>
          </a:p>
          <a:p>
            <a:pPr marL="0" indent="0">
              <a:buNone/>
            </a:pPr>
            <a:endParaRPr lang="en-GB" altLang="en-US" sz="1800" b="1" dirty="0">
              <a:latin typeface="Arial" panose="020B0604020202020204" pitchFamily="34" charset="0"/>
              <a:cs typeface="Arial" panose="020B0604020202020204" pitchFamily="34" charset="0"/>
            </a:endParaRPr>
          </a:p>
          <a:p>
            <a:pPr marL="0" indent="0">
              <a:buNone/>
            </a:pPr>
            <a:r>
              <a:rPr lang="en-GB" altLang="en-US" sz="1800" dirty="0">
                <a:latin typeface="Arial" panose="020B0604020202020204" pitchFamily="34" charset="0"/>
                <a:cs typeface="Arial" panose="020B0604020202020204" pitchFamily="34" charset="0"/>
              </a:rPr>
              <a:t>As Baker J noted:</a:t>
            </a:r>
          </a:p>
          <a:p>
            <a:pPr marL="0" indent="0">
              <a:buNone/>
            </a:pPr>
            <a:endParaRPr lang="en-GB" altLang="en-US" sz="1800" dirty="0">
              <a:latin typeface="Arial" panose="020B0604020202020204" pitchFamily="34" charset="0"/>
              <a:cs typeface="Arial" panose="020B0604020202020204" pitchFamily="34" charset="0"/>
            </a:endParaRPr>
          </a:p>
          <a:p>
            <a:pPr marL="0" indent="0">
              <a:buNone/>
            </a:pPr>
            <a:r>
              <a:rPr lang="en-GB" altLang="en-US" sz="1800" dirty="0">
                <a:latin typeface="Arial" panose="020B0604020202020204" pitchFamily="34" charset="0"/>
                <a:cs typeface="Arial" panose="020B0604020202020204" pitchFamily="34" charset="0"/>
              </a:rPr>
              <a:t>“25.  </a:t>
            </a:r>
            <a:r>
              <a:rPr lang="en-GB" altLang="en-US" sz="1800" i="1" dirty="0">
                <a:latin typeface="Arial" panose="020B0604020202020204" pitchFamily="34" charset="0"/>
                <a:cs typeface="Arial" panose="020B0604020202020204" pitchFamily="34" charset="0"/>
              </a:rPr>
              <a:t>In supplemental submissions, Ms Butler-Cole on behalf of the Official Solicitor submitted that </a:t>
            </a:r>
            <a:r>
              <a:rPr lang="en-GB" altLang="en-US" sz="1800" b="1" i="1" dirty="0">
                <a:latin typeface="Arial" panose="020B0604020202020204" pitchFamily="34" charset="0"/>
                <a:cs typeface="Arial" panose="020B0604020202020204" pitchFamily="34" charset="0"/>
              </a:rPr>
              <a:t>in any case in which physical restraint is used in the care of an incapacitated adult, any physical intervention, whether considered to amount to “restraint” or not, should be recorded in the care plan maintained by the service provider</a:t>
            </a:r>
            <a:r>
              <a:rPr lang="en-GB" altLang="en-US" sz="1800" i="1" dirty="0">
                <a:latin typeface="Arial" panose="020B0604020202020204" pitchFamily="34" charset="0"/>
                <a:cs typeface="Arial" panose="020B0604020202020204" pitchFamily="34" charset="0"/>
              </a:rPr>
              <a:t> </a:t>
            </a:r>
            <a:r>
              <a:rPr lang="en-GB" altLang="en-US" sz="1800" b="1" i="1" dirty="0">
                <a:latin typeface="Arial" panose="020B0604020202020204" pitchFamily="34" charset="0"/>
                <a:cs typeface="Arial" panose="020B0604020202020204" pitchFamily="34" charset="0"/>
              </a:rPr>
              <a:t>and monitored by the statutory body responsible for commissioning the person’s care.</a:t>
            </a:r>
            <a:r>
              <a:rPr lang="en-GB" altLang="en-US" sz="1800" i="1" dirty="0">
                <a:latin typeface="Arial" panose="020B0604020202020204" pitchFamily="34" charset="0"/>
                <a:cs typeface="Arial" panose="020B0604020202020204" pitchFamily="34" charset="0"/>
              </a:rPr>
              <a:t> Furthermore, precise details of all physical interventions should be ascertained and documented as part of the Deprivation of Liberty Safeguards process or indeed any best interest assessment from direct discussion with care staff implementing the interventions.</a:t>
            </a:r>
          </a:p>
          <a:p>
            <a:pPr marL="0" indent="0">
              <a:buNone/>
            </a:pPr>
            <a:endParaRPr lang="en-GB" altLang="en-US" sz="1400" b="1" i="1" dirty="0">
              <a:latin typeface="Arial" panose="020B0604020202020204" pitchFamily="34" charset="0"/>
              <a:cs typeface="Arial" panose="020B0604020202020204" pitchFamily="34" charset="0"/>
            </a:endParaRPr>
          </a:p>
          <a:p>
            <a:pPr marL="0" indent="0">
              <a:buNone/>
            </a:pPr>
            <a:r>
              <a:rPr lang="en-GB" altLang="en-US" sz="1400" i="1" dirty="0">
                <a:latin typeface="Arial" panose="020B0604020202020204" pitchFamily="34" charset="0"/>
                <a:cs typeface="Arial" panose="020B0604020202020204" pitchFamily="34" charset="0"/>
              </a:rPr>
              <a:t>AJ, 2015</a:t>
            </a:r>
          </a:p>
          <a:p>
            <a:pPr marL="0" indent="0">
              <a:buNone/>
            </a:pPr>
            <a:endParaRPr lang="en-GB" altLang="en-US" sz="1800" dirty="0"/>
          </a:p>
        </p:txBody>
      </p:sp>
      <p:sp>
        <p:nvSpPr>
          <p:cNvPr id="87043" name="Rectangle 3"/>
          <p:cNvSpPr>
            <a:spLocks noGrp="1" noChangeArrowheads="1"/>
          </p:cNvSpPr>
          <p:nvPr>
            <p:ph type="title" idx="4294967295"/>
          </p:nvPr>
        </p:nvSpPr>
        <p:spPr>
          <a:xfrm>
            <a:off x="935637" y="588395"/>
            <a:ext cx="8096250" cy="1008063"/>
          </a:xfrm>
        </p:spPr>
        <p:txBody>
          <a:bodyPr>
            <a:normAutofit/>
          </a:bodyPr>
          <a:lstStyle/>
          <a:p>
            <a:r>
              <a:rPr lang="en-GB" altLang="en-US" sz="4400" dirty="0">
                <a:latin typeface="Arial" panose="020B0604020202020204" pitchFamily="34" charset="0"/>
                <a:cs typeface="Arial" panose="020B0604020202020204" pitchFamily="34" charset="0"/>
              </a:rPr>
              <a:t>Restraint and Care Plans</a:t>
            </a:r>
            <a:endParaRPr lang="en-GB" altLang="en-US" sz="4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861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6199" y="1895821"/>
            <a:ext cx="3260829" cy="769441"/>
          </a:xfrm>
          <a:prstGeom prst="rect">
            <a:avLst/>
          </a:prstGeom>
          <a:noFill/>
        </p:spPr>
        <p:txBody>
          <a:bodyPr wrap="none">
            <a:spAutoFit/>
          </a:bodyPr>
          <a:lstStyle/>
          <a:p>
            <a:pPr>
              <a:defRPr/>
            </a:pPr>
            <a:r>
              <a:rPr lang="en-GB" sz="4400" b="1" dirty="0">
                <a:latin typeface="Arial" panose="020B0604020202020204" pitchFamily="34" charset="0"/>
                <a:cs typeface="Arial" panose="020B0604020202020204" pitchFamily="34" charset="0"/>
              </a:rPr>
              <a:t>In essence:</a:t>
            </a:r>
          </a:p>
        </p:txBody>
      </p:sp>
      <p:graphicFrame>
        <p:nvGraphicFramePr>
          <p:cNvPr id="4" name="Diagram 3"/>
          <p:cNvGraphicFramePr/>
          <p:nvPr>
            <p:extLst>
              <p:ext uri="{D42A27DB-BD31-4B8C-83A1-F6EECF244321}">
                <p14:modId xmlns:p14="http://schemas.microsoft.com/office/powerpoint/2010/main" val="527532202"/>
              </p:ext>
            </p:extLst>
          </p:nvPr>
        </p:nvGraphicFramePr>
        <p:xfrm>
          <a:off x="3916394" y="1260891"/>
          <a:ext cx="7798279" cy="5079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4669214" y="1870937"/>
            <a:ext cx="0" cy="4408668"/>
          </a:xfrm>
          <a:prstGeom prst="line">
            <a:avLst/>
          </a:prstGeom>
          <a:ln w="38100">
            <a:solidFill>
              <a:srgbClr val="C0910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87197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ChangeArrowheads="1"/>
          </p:cNvSpPr>
          <p:nvPr>
            <p:ph type="title" idx="4294967295"/>
          </p:nvPr>
        </p:nvSpPr>
        <p:spPr>
          <a:xfrm>
            <a:off x="937673" y="732079"/>
            <a:ext cx="8096250" cy="762000"/>
          </a:xfrm>
        </p:spPr>
        <p:txBody>
          <a:bodyPr>
            <a:normAutofit/>
          </a:bodyPr>
          <a:lstStyle/>
          <a:p>
            <a:r>
              <a:rPr lang="en-GB" altLang="en-US" sz="4400" dirty="0">
                <a:latin typeface="Arial" panose="020B0604020202020204" pitchFamily="34" charset="0"/>
                <a:cs typeface="Arial" panose="020B0604020202020204" pitchFamily="34" charset="0"/>
              </a:rPr>
              <a:t>MCA &amp; DOLS</a:t>
            </a:r>
          </a:p>
        </p:txBody>
      </p:sp>
      <p:sp>
        <p:nvSpPr>
          <p:cNvPr id="90115" name="Rectangle 1027"/>
          <p:cNvSpPr>
            <a:spLocks noGrp="1" noChangeArrowheads="1"/>
          </p:cNvSpPr>
          <p:nvPr>
            <p:ph type="body" idx="4294967295"/>
          </p:nvPr>
        </p:nvSpPr>
        <p:spPr>
          <a:xfrm>
            <a:off x="937673" y="1709604"/>
            <a:ext cx="8096250" cy="1081087"/>
          </a:xfrm>
        </p:spPr>
        <p:txBody>
          <a:bodyPr/>
          <a:lstStyle/>
          <a:p>
            <a:pPr>
              <a:lnSpc>
                <a:spcPct val="90000"/>
              </a:lnSpc>
            </a:pPr>
            <a:r>
              <a:rPr lang="en-GB" altLang="en-US" sz="2600" dirty="0">
                <a:latin typeface="Arial" panose="020B0604020202020204" pitchFamily="34" charset="0"/>
                <a:cs typeface="Arial" panose="020B0604020202020204" pitchFamily="34" charset="0"/>
              </a:rPr>
              <a:t>Both Mental Capacity Act &amp; Deprivation of Liberty Safeguards come with a Code of Practice</a:t>
            </a:r>
            <a:r>
              <a:rPr lang="en-GB" altLang="en-US" sz="2400" dirty="0">
                <a:latin typeface="Arial" panose="020B0604020202020204" pitchFamily="34" charset="0"/>
                <a:cs typeface="Arial" panose="020B0604020202020204" pitchFamily="34" charset="0"/>
              </a:rPr>
              <a:t> </a:t>
            </a:r>
          </a:p>
        </p:txBody>
      </p:sp>
      <p:pic>
        <p:nvPicPr>
          <p:cNvPr id="90116" name="Picture 1028" descr="512eanbGG7L__SL500_AA240_"/>
          <p:cNvPicPr>
            <a:picLocks noChangeAspect="1" noChangeArrowheads="1"/>
          </p:cNvPicPr>
          <p:nvPr/>
        </p:nvPicPr>
        <p:blipFill>
          <a:blip r:embed="rId3">
            <a:extLst>
              <a:ext uri="{28A0092B-C50C-407E-A947-70E740481C1C}">
                <a14:useLocalDpi xmlns:a14="http://schemas.microsoft.com/office/drawing/2010/main" val="0"/>
              </a:ext>
            </a:extLst>
          </a:blip>
          <a:srcRect l="14870" r="14346"/>
          <a:stretch>
            <a:fillRect/>
          </a:stretch>
        </p:blipFill>
        <p:spPr bwMode="auto">
          <a:xfrm>
            <a:off x="1921862" y="2790691"/>
            <a:ext cx="20891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998" y="2790691"/>
            <a:ext cx="2255838" cy="2943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563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6450" y="3367852"/>
            <a:ext cx="2592388" cy="830263"/>
          </a:xfrm>
          <a:prstGeom prst="rect">
            <a:avLst/>
          </a:prstGeom>
        </p:spPr>
        <p:txBody>
          <a:bodyPr anchor="ctr">
            <a:spAutoFit/>
          </a:bodyPr>
          <a:lstStyle/>
          <a:p>
            <a:pPr>
              <a:defRPr sz="1800" b="0">
                <a:solidFill>
                  <a:srgbClr val="000000"/>
                </a:solidFill>
              </a:defRPr>
            </a:pPr>
            <a:r>
              <a:rPr lang="en-GB" sz="2400" kern="0" dirty="0">
                <a:solidFill>
                  <a:srgbClr val="C09102"/>
                </a:solidFill>
                <a:latin typeface="Arial"/>
              </a:rPr>
              <a:t>Deprivation of Liberty (Page 25)</a:t>
            </a:r>
          </a:p>
        </p:txBody>
      </p:sp>
      <p:sp>
        <p:nvSpPr>
          <p:cNvPr id="7" name="TextBox 6"/>
          <p:cNvSpPr txBox="1"/>
          <p:nvPr/>
        </p:nvSpPr>
        <p:spPr>
          <a:xfrm>
            <a:off x="4855925" y="1533497"/>
            <a:ext cx="6376987" cy="4498975"/>
          </a:xfrm>
          <a:prstGeom prst="rect">
            <a:avLst/>
          </a:prstGeom>
          <a:noFill/>
        </p:spPr>
        <p:txBody>
          <a:bodyPr>
            <a:spAutoFit/>
          </a:bodyPr>
          <a:lstStyle/>
          <a:p>
            <a:pPr eaLnBrk="1" hangingPunct="1">
              <a:spcBef>
                <a:spcPct val="20000"/>
              </a:spcBef>
              <a:defRPr/>
            </a:pPr>
            <a:r>
              <a:rPr lang="en-GB" altLang="en-US" sz="2000" b="1" kern="0" dirty="0">
                <a:latin typeface="Arial"/>
              </a:rPr>
              <a:t>A Deprivation of Liberty has 3 elements:</a:t>
            </a:r>
          </a:p>
          <a:p>
            <a:pPr marL="285750" indent="-285750">
              <a:spcBef>
                <a:spcPct val="20000"/>
              </a:spcBef>
              <a:buFont typeface="Wingdings" panose="05000000000000000000" pitchFamily="2" charset="2"/>
              <a:buChar char="§"/>
              <a:defRPr/>
            </a:pPr>
            <a:endParaRPr lang="en-GB" altLang="en-US" sz="1600" b="1" kern="0" dirty="0">
              <a:solidFill>
                <a:srgbClr val="000000"/>
              </a:solidFill>
              <a:latin typeface="Arial"/>
            </a:endParaRPr>
          </a:p>
          <a:p>
            <a:pPr marL="285750" indent="-285750">
              <a:spcBef>
                <a:spcPct val="20000"/>
              </a:spcBef>
              <a:buFont typeface="Wingdings" panose="05000000000000000000" pitchFamily="2" charset="2"/>
              <a:buChar char="§"/>
              <a:defRPr/>
            </a:pPr>
            <a:r>
              <a:rPr lang="en-GB" altLang="en-US" b="1" kern="0" dirty="0">
                <a:solidFill>
                  <a:srgbClr val="C09102"/>
                </a:solidFill>
                <a:latin typeface="Arial"/>
              </a:rPr>
              <a:t>Objective element:</a:t>
            </a:r>
          </a:p>
          <a:p>
            <a:pPr marL="742950" lvl="1" indent="-285750">
              <a:spcBef>
                <a:spcPct val="20000"/>
              </a:spcBef>
              <a:buFont typeface="Wingdings" panose="05000000000000000000" pitchFamily="2" charset="2"/>
              <a:buChar char="§"/>
              <a:defRPr/>
            </a:pPr>
            <a:r>
              <a:rPr lang="en-GB" altLang="en-US" sz="1600" kern="0" dirty="0">
                <a:latin typeface="Arial"/>
              </a:rPr>
              <a:t>Is there a deprivation..? </a:t>
            </a:r>
            <a:r>
              <a:rPr lang="en-GB" altLang="en-US" sz="1600" b="1" kern="0" dirty="0">
                <a:latin typeface="Arial"/>
              </a:rPr>
              <a:t>: </a:t>
            </a:r>
            <a:r>
              <a:rPr lang="en-GB" altLang="en-US" sz="1600" kern="0" dirty="0">
                <a:latin typeface="Arial"/>
              </a:rPr>
              <a:t>This part has 2 questions which are, is the person: </a:t>
            </a:r>
          </a:p>
          <a:p>
            <a:pPr marL="720725" lvl="1" indent="-263525">
              <a:spcBef>
                <a:spcPct val="20000"/>
              </a:spcBef>
              <a:buFont typeface="Wingdings" panose="05000000000000000000" pitchFamily="2" charset="2"/>
              <a:buChar char="§"/>
              <a:defRPr/>
            </a:pPr>
            <a:r>
              <a:rPr lang="en-GB" altLang="en-US" sz="1600" b="1" u="sng" kern="0" dirty="0">
                <a:latin typeface="Arial"/>
              </a:rPr>
              <a:t>not free to leave?</a:t>
            </a:r>
          </a:p>
          <a:p>
            <a:pPr marL="720725" lvl="1" indent="-263525">
              <a:spcBef>
                <a:spcPct val="20000"/>
              </a:spcBef>
              <a:buFont typeface="Wingdings" panose="05000000000000000000" pitchFamily="2" charset="2"/>
              <a:buChar char="§"/>
              <a:defRPr/>
            </a:pPr>
            <a:r>
              <a:rPr lang="en-GB" altLang="en-US" sz="1600" b="1" u="sng" kern="0" dirty="0">
                <a:latin typeface="Arial"/>
              </a:rPr>
              <a:t>under continuous/complete supervision and control? </a:t>
            </a:r>
          </a:p>
          <a:p>
            <a:pPr marL="285750" indent="-285750">
              <a:spcBef>
                <a:spcPct val="20000"/>
              </a:spcBef>
              <a:buFont typeface="Wingdings" panose="05000000000000000000" pitchFamily="2" charset="2"/>
              <a:buChar char="§"/>
              <a:defRPr/>
            </a:pPr>
            <a:endParaRPr lang="en-GB" altLang="en-US" sz="1600" kern="0" dirty="0">
              <a:solidFill>
                <a:srgbClr val="000000"/>
              </a:solidFill>
              <a:latin typeface="Arial"/>
            </a:endParaRPr>
          </a:p>
          <a:p>
            <a:pPr marL="285750" indent="-285750">
              <a:spcBef>
                <a:spcPct val="20000"/>
              </a:spcBef>
              <a:buFont typeface="Wingdings" panose="05000000000000000000" pitchFamily="2" charset="2"/>
              <a:buChar char="§"/>
              <a:defRPr/>
            </a:pPr>
            <a:r>
              <a:rPr lang="en-GB" altLang="en-US" b="1" kern="0" dirty="0">
                <a:solidFill>
                  <a:srgbClr val="C09102"/>
                </a:solidFill>
                <a:latin typeface="Arial"/>
              </a:rPr>
              <a:t>Subjective element:</a:t>
            </a:r>
            <a:r>
              <a:rPr lang="en-GB" altLang="en-US" kern="0" dirty="0">
                <a:solidFill>
                  <a:srgbClr val="C09102"/>
                </a:solidFill>
                <a:latin typeface="Arial"/>
              </a:rPr>
              <a:t> </a:t>
            </a:r>
          </a:p>
          <a:p>
            <a:pPr marL="742950" lvl="1" indent="-285750">
              <a:spcBef>
                <a:spcPct val="20000"/>
              </a:spcBef>
              <a:buFont typeface="Wingdings" panose="05000000000000000000" pitchFamily="2" charset="2"/>
              <a:buChar char="§"/>
              <a:defRPr/>
            </a:pPr>
            <a:r>
              <a:rPr lang="en-GB" altLang="en-US" sz="1600" kern="0" dirty="0">
                <a:latin typeface="Arial"/>
              </a:rPr>
              <a:t>does the person lack capacity [</a:t>
            </a:r>
            <a:r>
              <a:rPr lang="en-GB" altLang="en-US" sz="1600" kern="0" dirty="0" err="1">
                <a:latin typeface="Arial"/>
              </a:rPr>
              <a:t>i.e</a:t>
            </a:r>
            <a:r>
              <a:rPr lang="en-GB" altLang="en-US" sz="1600" kern="0" dirty="0">
                <a:latin typeface="Arial"/>
              </a:rPr>
              <a:t> the person cannot consent (because they do not have the capacity to do so) to that confinement]? </a:t>
            </a:r>
          </a:p>
          <a:p>
            <a:pPr marL="285750" indent="-285750">
              <a:spcBef>
                <a:spcPct val="20000"/>
              </a:spcBef>
              <a:buFont typeface="Wingdings" panose="05000000000000000000" pitchFamily="2" charset="2"/>
              <a:buChar char="§"/>
              <a:defRPr/>
            </a:pPr>
            <a:endParaRPr lang="en-GB" altLang="en-US" sz="1600" kern="0" dirty="0">
              <a:solidFill>
                <a:srgbClr val="000000"/>
              </a:solidFill>
              <a:latin typeface="Arial"/>
            </a:endParaRPr>
          </a:p>
          <a:p>
            <a:pPr marL="285750" indent="-285750">
              <a:spcBef>
                <a:spcPct val="20000"/>
              </a:spcBef>
              <a:buFont typeface="Wingdings" panose="05000000000000000000" pitchFamily="2" charset="2"/>
              <a:buChar char="§"/>
              <a:defRPr/>
            </a:pPr>
            <a:r>
              <a:rPr lang="en-GB" altLang="en-US" b="1" kern="0" dirty="0">
                <a:solidFill>
                  <a:srgbClr val="C09102"/>
                </a:solidFill>
                <a:latin typeface="Arial"/>
              </a:rPr>
              <a:t>Imputable to the state:</a:t>
            </a:r>
            <a:r>
              <a:rPr lang="en-GB" altLang="en-US" kern="0" dirty="0">
                <a:solidFill>
                  <a:srgbClr val="C09102"/>
                </a:solidFill>
                <a:latin typeface="Arial"/>
              </a:rPr>
              <a:t> </a:t>
            </a:r>
          </a:p>
          <a:p>
            <a:pPr marL="720725" lvl="1" indent="-263525">
              <a:spcBef>
                <a:spcPct val="20000"/>
              </a:spcBef>
              <a:buFont typeface="Wingdings" panose="05000000000000000000" pitchFamily="2" charset="2"/>
              <a:buChar char="§"/>
              <a:defRPr/>
            </a:pPr>
            <a:r>
              <a:rPr lang="en-GB" altLang="en-US" sz="1600" kern="0" dirty="0">
                <a:latin typeface="Arial"/>
              </a:rPr>
              <a:t>are the arrangements made by a ‘public body’? </a:t>
            </a:r>
          </a:p>
        </p:txBody>
      </p:sp>
      <p:cxnSp>
        <p:nvCxnSpPr>
          <p:cNvPr id="5" name="Straight Connector 4"/>
          <p:cNvCxnSpPr/>
          <p:nvPr/>
        </p:nvCxnSpPr>
        <p:spPr>
          <a:xfrm>
            <a:off x="4669214" y="1870937"/>
            <a:ext cx="0" cy="4408668"/>
          </a:xfrm>
          <a:prstGeom prst="line">
            <a:avLst/>
          </a:prstGeom>
          <a:ln w="38100">
            <a:solidFill>
              <a:srgbClr val="C0910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02161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307675" y="726057"/>
            <a:ext cx="5489275" cy="762000"/>
          </a:xfrm>
        </p:spPr>
        <p:txBody>
          <a:bodyPr>
            <a:normAutofit/>
          </a:bodyPr>
          <a:lstStyle/>
          <a:p>
            <a:pPr algn="ctr" eaLnBrk="1" hangingPunct="1"/>
            <a:r>
              <a:rPr lang="en-GB" altLang="en-US" sz="4400" dirty="0">
                <a:latin typeface="Arial" panose="020B0604020202020204" pitchFamily="34" charset="0"/>
                <a:cs typeface="Arial" panose="020B0604020202020204" pitchFamily="34" charset="0"/>
              </a:rPr>
              <a:t>MCA Principles</a:t>
            </a:r>
          </a:p>
        </p:txBody>
      </p:sp>
      <p:sp>
        <p:nvSpPr>
          <p:cNvPr id="30723" name="Rectangle 3"/>
          <p:cNvSpPr>
            <a:spLocks noGrp="1" noChangeArrowheads="1"/>
          </p:cNvSpPr>
          <p:nvPr>
            <p:ph type="body" idx="4294967295"/>
          </p:nvPr>
        </p:nvSpPr>
        <p:spPr>
          <a:xfrm>
            <a:off x="944742" y="1488057"/>
            <a:ext cx="8096250" cy="4092575"/>
          </a:xfrm>
        </p:spPr>
        <p:txBody>
          <a:bodyPr/>
          <a:lstStyle/>
          <a:p>
            <a:pPr marL="609600" indent="-609600">
              <a:buNone/>
            </a:pPr>
            <a:endParaRPr lang="en-GB" altLang="en-US" b="1" dirty="0"/>
          </a:p>
          <a:p>
            <a:pPr marL="609600" indent="-609600">
              <a:buFontTx/>
              <a:buAutoNum type="arabicPeriod"/>
            </a:pPr>
            <a:r>
              <a:rPr lang="en-GB" altLang="en-US" b="1" dirty="0">
                <a:latin typeface="Arial" panose="020B0604020202020204" pitchFamily="34" charset="0"/>
                <a:cs typeface="Arial" panose="020B0604020202020204" pitchFamily="34" charset="0"/>
              </a:rPr>
              <a:t>Assume capacity…</a:t>
            </a:r>
          </a:p>
          <a:p>
            <a:pPr marL="609600" indent="-609600">
              <a:buFontTx/>
              <a:buAutoNum type="arabicPeriod"/>
            </a:pPr>
            <a:r>
              <a:rPr lang="en-GB" altLang="en-US" b="1" dirty="0">
                <a:latin typeface="Arial" panose="020B0604020202020204" pitchFamily="34" charset="0"/>
                <a:cs typeface="Arial" panose="020B0604020202020204" pitchFamily="34" charset="0"/>
              </a:rPr>
              <a:t>Provide all practicable help</a:t>
            </a:r>
          </a:p>
          <a:p>
            <a:pPr marL="609600" indent="-609600">
              <a:buFontTx/>
              <a:buAutoNum type="arabicPeriod"/>
            </a:pPr>
            <a:r>
              <a:rPr lang="en-GB" altLang="en-US" b="1" dirty="0">
                <a:latin typeface="Arial" panose="020B0604020202020204" pitchFamily="34" charset="0"/>
                <a:cs typeface="Arial" panose="020B0604020202020204" pitchFamily="34" charset="0"/>
              </a:rPr>
              <a:t>Respect decision (unwise </a:t>
            </a:r>
            <a:r>
              <a:rPr lang="en-GB" altLang="en-US" sz="3600" dirty="0">
                <a:latin typeface="Arial" panose="020B0604020202020204" pitchFamily="34" charset="0"/>
                <a:cs typeface="Arial" panose="020B0604020202020204" pitchFamily="34" charset="0"/>
                <a:sym typeface="Symbol" panose="05050102010706020507" pitchFamily="18" charset="2"/>
              </a:rPr>
              <a:t></a:t>
            </a:r>
            <a:r>
              <a:rPr lang="en-GB" altLang="en-US" b="1" dirty="0">
                <a:latin typeface="Arial" panose="020B0604020202020204" pitchFamily="34" charset="0"/>
                <a:cs typeface="Arial" panose="020B0604020202020204" pitchFamily="34" charset="0"/>
              </a:rPr>
              <a:t> incapacity)</a:t>
            </a:r>
          </a:p>
          <a:p>
            <a:pPr marL="609600" indent="-609600">
              <a:buFontTx/>
              <a:buAutoNum type="arabicPeriod"/>
            </a:pPr>
            <a:r>
              <a:rPr lang="en-GB" altLang="en-US" b="1" dirty="0">
                <a:latin typeface="Arial" panose="020B0604020202020204" pitchFamily="34" charset="0"/>
                <a:cs typeface="Arial" panose="020B0604020202020204" pitchFamily="34" charset="0"/>
              </a:rPr>
              <a:t>Take best interests decisions</a:t>
            </a:r>
          </a:p>
          <a:p>
            <a:pPr marL="609600" indent="-609600">
              <a:buFontTx/>
              <a:buAutoNum type="arabicPeriod"/>
            </a:pPr>
            <a:r>
              <a:rPr lang="en-GB" altLang="en-US" b="1" dirty="0">
                <a:latin typeface="Arial" panose="020B0604020202020204" pitchFamily="34" charset="0"/>
                <a:cs typeface="Arial" panose="020B0604020202020204" pitchFamily="34" charset="0"/>
              </a:rPr>
              <a:t>Take less restrictive option </a:t>
            </a:r>
          </a:p>
        </p:txBody>
      </p:sp>
    </p:spTree>
    <p:extLst>
      <p:ext uri="{BB962C8B-B14F-4D97-AF65-F5344CB8AC3E}">
        <p14:creationId xmlns:p14="http://schemas.microsoft.com/office/powerpoint/2010/main" val="2707999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3000"/>
                                        <p:tgtEl>
                                          <p:spTgt spid="307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fade">
                                      <p:cBhvr>
                                        <p:cTn id="12" dur="3000"/>
                                        <p:tgtEl>
                                          <p:spTgt spid="307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fade">
                                      <p:cBhvr>
                                        <p:cTn id="17" dur="3000"/>
                                        <p:tgtEl>
                                          <p:spTgt spid="307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723">
                                            <p:txEl>
                                              <p:pRg st="4" end="4"/>
                                            </p:txEl>
                                          </p:spTgt>
                                        </p:tgtEl>
                                        <p:attrNameLst>
                                          <p:attrName>style.visibility</p:attrName>
                                        </p:attrNameLst>
                                      </p:cBhvr>
                                      <p:to>
                                        <p:strVal val="visible"/>
                                      </p:to>
                                    </p:set>
                                    <p:animEffect transition="in" filter="fade">
                                      <p:cBhvr>
                                        <p:cTn id="22" dur="3000"/>
                                        <p:tgtEl>
                                          <p:spTgt spid="3072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animEffect transition="in" filter="fade">
                                      <p:cBhvr>
                                        <p:cTn id="27" dur="30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4737A"/>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pPr eaLnBrk="1" hangingPunct="1"/>
            <a:br>
              <a:rPr lang="en-GB" altLang="en-US" dirty="0"/>
            </a:br>
            <a:endParaRPr lang="en-GB" altLang="en-US" dirty="0"/>
          </a:p>
        </p:txBody>
      </p:sp>
      <p:sp>
        <p:nvSpPr>
          <p:cNvPr id="96259" name="Rectangle 3"/>
          <p:cNvSpPr>
            <a:spLocks noGrp="1" noChangeArrowheads="1"/>
          </p:cNvSpPr>
          <p:nvPr>
            <p:ph idx="1"/>
          </p:nvPr>
        </p:nvSpPr>
        <p:spPr>
          <a:xfrm>
            <a:off x="979009" y="3810000"/>
            <a:ext cx="8096250" cy="2497137"/>
          </a:xfrm>
        </p:spPr>
        <p:txBody>
          <a:bodyPr/>
          <a:lstStyle/>
          <a:p>
            <a:pPr eaLnBrk="1" hangingPunct="1">
              <a:buFont typeface="Wingdings" panose="05000000000000000000" pitchFamily="2" charset="2"/>
              <a:buNone/>
            </a:pPr>
            <a:r>
              <a:rPr lang="en-GB" altLang="en-US" sz="3200" dirty="0">
                <a:solidFill>
                  <a:schemeClr val="bg1"/>
                </a:solidFill>
              </a:rPr>
              <a:t>james.codling@cambridgeshire.gov.uk</a:t>
            </a:r>
          </a:p>
          <a:p>
            <a:pPr eaLnBrk="1" hangingPunct="1">
              <a:buFont typeface="Wingdings" panose="05000000000000000000" pitchFamily="2" charset="2"/>
              <a:buNone/>
            </a:pPr>
            <a:r>
              <a:rPr lang="en-GB" altLang="en-US" sz="3200" dirty="0">
                <a:solidFill>
                  <a:schemeClr val="bg1"/>
                </a:solidFill>
              </a:rPr>
              <a:t>07584 490240</a:t>
            </a:r>
          </a:p>
          <a:p>
            <a:pPr eaLnBrk="1" hangingPunct="1">
              <a:buFont typeface="Wingdings" panose="05000000000000000000" pitchFamily="2" charset="2"/>
              <a:buNone/>
            </a:pPr>
            <a:endParaRPr lang="en-GB" altLang="en-US" dirty="0">
              <a:solidFill>
                <a:schemeClr val="bg1"/>
              </a:solidFill>
            </a:endParaRPr>
          </a:p>
          <a:p>
            <a:pPr eaLnBrk="1" hangingPunct="1">
              <a:buFont typeface="Wingdings" panose="05000000000000000000" pitchFamily="2" charset="2"/>
              <a:buNone/>
            </a:pPr>
            <a:r>
              <a:rPr lang="en-GB" altLang="en-US" sz="3200" dirty="0" err="1">
                <a:solidFill>
                  <a:schemeClr val="bg1"/>
                </a:solidFill>
              </a:rPr>
              <a:t>DoLS</a:t>
            </a:r>
            <a:r>
              <a:rPr lang="en-GB" altLang="en-US" sz="3200" dirty="0">
                <a:solidFill>
                  <a:schemeClr val="bg1"/>
                </a:solidFill>
              </a:rPr>
              <a:t> Office:  01223 715 581 </a:t>
            </a:r>
          </a:p>
        </p:txBody>
      </p:sp>
      <p:sp>
        <p:nvSpPr>
          <p:cNvPr id="96260" name="Rectangle 4"/>
          <p:cNvSpPr>
            <a:spLocks noChangeArrowheads="1"/>
          </p:cNvSpPr>
          <p:nvPr/>
        </p:nvSpPr>
        <p:spPr bwMode="auto">
          <a:xfrm>
            <a:off x="6003925" y="3048000"/>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1" hangingPunct="1">
              <a:spcBef>
                <a:spcPct val="0"/>
              </a:spcBef>
              <a:buClrTx/>
              <a:buFontTx/>
              <a:buNone/>
            </a:pPr>
            <a:endParaRPr lang="en-US" altLang="en-US" sz="4400">
              <a:solidFill>
                <a:schemeClr val="tx2"/>
              </a:solidFill>
              <a:latin typeface="Tahoma" panose="020B0604030504040204" pitchFamily="34" charset="0"/>
            </a:endParaRPr>
          </a:p>
        </p:txBody>
      </p:sp>
      <p:sp>
        <p:nvSpPr>
          <p:cNvPr id="2" name="TextBox 1"/>
          <p:cNvSpPr txBox="1"/>
          <p:nvPr/>
        </p:nvSpPr>
        <p:spPr>
          <a:xfrm>
            <a:off x="979009" y="867443"/>
            <a:ext cx="8096250" cy="3293209"/>
          </a:xfrm>
          <a:prstGeom prst="rect">
            <a:avLst/>
          </a:prstGeom>
          <a:noFill/>
        </p:spPr>
        <p:txBody>
          <a:bodyPr>
            <a:spAutoFit/>
          </a:bodyPr>
          <a:lstStyle/>
          <a:p>
            <a:pPr>
              <a:defRPr/>
            </a:pPr>
            <a:r>
              <a:rPr lang="en-GB" sz="3200" b="1" dirty="0">
                <a:solidFill>
                  <a:srgbClr val="C09102"/>
                </a:solidFill>
              </a:rPr>
              <a:t>Thank you for your time.  Further questions can be directed to:</a:t>
            </a:r>
          </a:p>
          <a:p>
            <a:pPr algn="ctr">
              <a:defRPr/>
            </a:pPr>
            <a:endParaRPr lang="en-GB" sz="2400" b="1" dirty="0">
              <a:solidFill>
                <a:schemeClr val="bg1"/>
              </a:solidFill>
            </a:endParaRPr>
          </a:p>
          <a:p>
            <a:pPr>
              <a:defRPr/>
            </a:pPr>
            <a:r>
              <a:rPr lang="en-GB" sz="3200" dirty="0">
                <a:solidFill>
                  <a:schemeClr val="bg1"/>
                </a:solidFill>
              </a:rPr>
              <a:t>phil.carter@cambridgeshire.gov.uk</a:t>
            </a:r>
          </a:p>
          <a:p>
            <a:pPr>
              <a:defRPr/>
            </a:pPr>
            <a:r>
              <a:rPr lang="en-GB" sz="3200" dirty="0">
                <a:solidFill>
                  <a:schemeClr val="bg1"/>
                </a:solidFill>
              </a:rPr>
              <a:t>07795 302092</a:t>
            </a:r>
          </a:p>
          <a:p>
            <a:pPr>
              <a:defRPr/>
            </a:pPr>
            <a:r>
              <a:rPr lang="en-GB" sz="3200" dirty="0">
                <a:solidFill>
                  <a:schemeClr val="bg1"/>
                </a:solidFill>
              </a:rPr>
              <a:t>or:</a:t>
            </a:r>
          </a:p>
          <a:p>
            <a:pPr algn="ctr">
              <a:defRPr/>
            </a:pPr>
            <a:endParaRPr lang="en-GB" sz="2400" b="1" dirty="0">
              <a:solidFill>
                <a:srgbClr val="FF0000"/>
              </a:solidFill>
            </a:endParaRPr>
          </a:p>
        </p:txBody>
      </p:sp>
    </p:spTree>
    <p:extLst>
      <p:ext uri="{BB962C8B-B14F-4D97-AF65-F5344CB8AC3E}">
        <p14:creationId xmlns:p14="http://schemas.microsoft.com/office/powerpoint/2010/main" val="118072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30947" y="769132"/>
            <a:ext cx="11505148" cy="659003"/>
          </a:xfrm>
        </p:spPr>
        <p:txBody>
          <a:bodyPr>
            <a:noAutofit/>
          </a:bodyPr>
          <a:lstStyle/>
          <a:p>
            <a:pPr eaLnBrk="1" hangingPunct="1"/>
            <a:r>
              <a:rPr lang="en-GB" altLang="en-US" sz="4400" dirty="0">
                <a:latin typeface="Arial" panose="020B0604020202020204" pitchFamily="34" charset="0"/>
                <a:cs typeface="Arial" panose="020B0604020202020204" pitchFamily="34" charset="0"/>
              </a:rPr>
              <a:t>Human Rights</a:t>
            </a:r>
            <a:endParaRPr lang="en-US" altLang="en-US" sz="4400" dirty="0">
              <a:latin typeface="Arial" panose="020B0604020202020204" pitchFamily="34" charset="0"/>
              <a:cs typeface="Arial" panose="020B0604020202020204" pitchFamily="34" charset="0"/>
            </a:endParaRPr>
          </a:p>
        </p:txBody>
      </p:sp>
      <p:sp>
        <p:nvSpPr>
          <p:cNvPr id="15363" name="Rectangle 3"/>
          <p:cNvSpPr>
            <a:spLocks noGrp="1" noChangeArrowheads="1"/>
          </p:cNvSpPr>
          <p:nvPr>
            <p:ph idx="1"/>
          </p:nvPr>
        </p:nvSpPr>
        <p:spPr>
          <a:xfrm>
            <a:off x="1008583" y="1428135"/>
            <a:ext cx="4392612" cy="4092575"/>
          </a:xfrm>
        </p:spPr>
        <p:txBody>
          <a:bodyPr/>
          <a:lstStyle/>
          <a:p>
            <a:pPr marL="0" indent="0">
              <a:buNone/>
            </a:pPr>
            <a:endParaRPr lang="en-GB" altLang="en-US" dirty="0"/>
          </a:p>
          <a:p>
            <a:pPr marL="0" indent="0">
              <a:buNone/>
            </a:pPr>
            <a:endParaRPr lang="en-GB" altLang="en-US" dirty="0"/>
          </a:p>
          <a:p>
            <a:pPr marL="0" indent="0">
              <a:buNone/>
            </a:pPr>
            <a:r>
              <a:rPr lang="en-GB" altLang="en-US" b="1" dirty="0">
                <a:latin typeface="Arial" panose="020B0604020202020204" pitchFamily="34" charset="0"/>
                <a:cs typeface="Arial" panose="020B0604020202020204" pitchFamily="34" charset="0"/>
              </a:rPr>
              <a:t>Question:</a:t>
            </a:r>
          </a:p>
          <a:p>
            <a:pPr marL="0" indent="0">
              <a:buNone/>
            </a:pPr>
            <a:r>
              <a:rPr lang="en-GB" altLang="en-US" sz="2400" dirty="0">
                <a:latin typeface="Arial" panose="020B0604020202020204" pitchFamily="34" charset="0"/>
                <a:cs typeface="Arial" panose="020B0604020202020204" pitchFamily="34" charset="0"/>
              </a:rPr>
              <a:t>Which human right,</a:t>
            </a:r>
          </a:p>
          <a:p>
            <a:pPr marL="0" indent="0">
              <a:buNone/>
            </a:pPr>
            <a:r>
              <a:rPr lang="en-GB" altLang="en-US" sz="2400" dirty="0">
                <a:latin typeface="Arial" panose="020B0604020202020204" pitchFamily="34" charset="0"/>
                <a:cs typeface="Arial" panose="020B0604020202020204" pitchFamily="34" charset="0"/>
              </a:rPr>
              <a:t>gives you the right</a:t>
            </a:r>
          </a:p>
          <a:p>
            <a:pPr marL="0" indent="0">
              <a:buNone/>
            </a:pPr>
            <a:r>
              <a:rPr lang="en-GB" altLang="en-US" sz="2400" dirty="0">
                <a:latin typeface="Arial" panose="020B0604020202020204" pitchFamily="34" charset="0"/>
                <a:cs typeface="Arial" panose="020B0604020202020204" pitchFamily="34" charset="0"/>
              </a:rPr>
              <a:t>to make your own</a:t>
            </a:r>
          </a:p>
          <a:p>
            <a:pPr marL="0" indent="0">
              <a:buNone/>
            </a:pPr>
            <a:r>
              <a:rPr lang="en-GB" altLang="en-US" sz="2400" dirty="0">
                <a:latin typeface="Arial" panose="020B0604020202020204" pitchFamily="34" charset="0"/>
                <a:cs typeface="Arial" panose="020B0604020202020204" pitchFamily="34" charset="0"/>
              </a:rPr>
              <a:t>choices </a:t>
            </a:r>
            <a:r>
              <a:rPr lang="en-GB" altLang="en-US" sz="2400" i="1" dirty="0">
                <a:latin typeface="Arial" panose="020B0604020202020204" pitchFamily="34" charset="0"/>
                <a:cs typeface="Arial" panose="020B0604020202020204" pitchFamily="34" charset="0"/>
              </a:rPr>
              <a:t>(</a:t>
            </a:r>
            <a:r>
              <a:rPr lang="en-GB" altLang="en-US" sz="2400" i="1" dirty="0" err="1">
                <a:latin typeface="Arial" panose="020B0604020202020204" pitchFamily="34" charset="0"/>
                <a:cs typeface="Arial" panose="020B0604020202020204" pitchFamily="34" charset="0"/>
              </a:rPr>
              <a:t>aka:the</a:t>
            </a:r>
            <a:endParaRPr lang="en-GB" altLang="en-US" sz="2400" i="1" dirty="0">
              <a:latin typeface="Arial" panose="020B0604020202020204" pitchFamily="34" charset="0"/>
              <a:cs typeface="Arial" panose="020B0604020202020204" pitchFamily="34" charset="0"/>
            </a:endParaRPr>
          </a:p>
          <a:p>
            <a:pPr marL="0" indent="0">
              <a:buNone/>
            </a:pPr>
            <a:r>
              <a:rPr lang="en-GB" altLang="en-US" sz="2400" i="1" dirty="0">
                <a:latin typeface="Arial" panose="020B0604020202020204" pitchFamily="34" charset="0"/>
                <a:cs typeface="Arial" panose="020B0604020202020204" pitchFamily="34" charset="0"/>
              </a:rPr>
              <a:t>right to autonomy)?</a:t>
            </a:r>
          </a:p>
          <a:p>
            <a:pPr marL="0" indent="0">
              <a:buNone/>
            </a:pPr>
            <a:endParaRPr lang="en-GB" altLang="en-US" dirty="0"/>
          </a:p>
          <a:p>
            <a:pPr marL="0" indent="0">
              <a:buNone/>
            </a:pPr>
            <a:endParaRPr lang="en-US" altLang="en-US" dirty="0"/>
          </a:p>
        </p:txBody>
      </p:sp>
      <p:pic>
        <p:nvPicPr>
          <p:cNvPr id="1536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9941" y="1805999"/>
            <a:ext cx="3095625"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4669214" y="1870937"/>
            <a:ext cx="0" cy="4408668"/>
          </a:xfrm>
          <a:prstGeom prst="line">
            <a:avLst/>
          </a:prstGeom>
          <a:ln w="38100">
            <a:solidFill>
              <a:srgbClr val="C0910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93379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26827" y="707714"/>
            <a:ext cx="8096250" cy="762000"/>
          </a:xfrm>
        </p:spPr>
        <p:txBody>
          <a:bodyPr>
            <a:normAutofit/>
          </a:bodyPr>
          <a:lstStyle/>
          <a:p>
            <a:pPr eaLnBrk="1" hangingPunct="1"/>
            <a:r>
              <a:rPr lang="en-GB" altLang="en-US" sz="4400" dirty="0">
                <a:latin typeface="Arial" panose="020B0604020202020204" pitchFamily="34" charset="0"/>
                <a:cs typeface="Arial" panose="020B0604020202020204" pitchFamily="34" charset="0"/>
              </a:rPr>
              <a:t>Human Rights (pg.4)</a:t>
            </a:r>
            <a:endParaRPr lang="en-US" altLang="en-US" sz="4400" dirty="0">
              <a:latin typeface="Arial" panose="020B0604020202020204" pitchFamily="34" charset="0"/>
              <a:cs typeface="Arial" panose="020B0604020202020204" pitchFamily="34" charset="0"/>
            </a:endParaRPr>
          </a:p>
        </p:txBody>
      </p:sp>
      <p:sp>
        <p:nvSpPr>
          <p:cNvPr id="17412" name="TextBox 1"/>
          <p:cNvSpPr txBox="1">
            <a:spLocks noChangeArrowheads="1"/>
          </p:cNvSpPr>
          <p:nvPr/>
        </p:nvSpPr>
        <p:spPr bwMode="auto">
          <a:xfrm>
            <a:off x="522345" y="5476894"/>
            <a:ext cx="933318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algn="ctr" eaLnBrk="1" hangingPunct="1">
              <a:lnSpc>
                <a:spcPct val="80000"/>
              </a:lnSpc>
              <a:spcBef>
                <a:spcPct val="0"/>
              </a:spcBef>
              <a:buClrTx/>
              <a:buFont typeface="Wingdings" panose="05000000000000000000" pitchFamily="2" charset="2"/>
              <a:buNone/>
            </a:pPr>
            <a:r>
              <a:rPr lang="en-GB" altLang="en-US" sz="1600" b="1" dirty="0">
                <a:solidFill>
                  <a:schemeClr val="tx1"/>
                </a:solidFill>
              </a:rPr>
              <a:t>In essence we have the right to </a:t>
            </a:r>
            <a:r>
              <a:rPr lang="en-GB" altLang="en-US" sz="1600" b="1" dirty="0">
                <a:solidFill>
                  <a:srgbClr val="34737A"/>
                </a:solidFill>
              </a:rPr>
              <a:t>self-determination, </a:t>
            </a:r>
            <a:r>
              <a:rPr lang="en-GB" altLang="en-US" sz="1600" b="1" dirty="0">
                <a:solidFill>
                  <a:schemeClr val="tx1"/>
                </a:solidFill>
              </a:rPr>
              <a:t>the right to choose our own path.</a:t>
            </a:r>
          </a:p>
          <a:p>
            <a:pPr algn="ctr" eaLnBrk="1" hangingPunct="1">
              <a:lnSpc>
                <a:spcPct val="80000"/>
              </a:lnSpc>
              <a:spcBef>
                <a:spcPct val="0"/>
              </a:spcBef>
              <a:buClrTx/>
              <a:buFont typeface="Wingdings" panose="05000000000000000000" pitchFamily="2" charset="2"/>
              <a:buNone/>
            </a:pPr>
            <a:endParaRPr lang="en-GB" altLang="en-US" sz="1600" b="1" dirty="0">
              <a:solidFill>
                <a:srgbClr val="34737A"/>
              </a:solidFill>
            </a:endParaRPr>
          </a:p>
          <a:p>
            <a:pPr algn="ctr" eaLnBrk="1" hangingPunct="1">
              <a:lnSpc>
                <a:spcPct val="80000"/>
              </a:lnSpc>
              <a:spcBef>
                <a:spcPct val="0"/>
              </a:spcBef>
              <a:buClrTx/>
              <a:buFont typeface="Wingdings" panose="05000000000000000000" pitchFamily="2" charset="2"/>
              <a:buNone/>
            </a:pPr>
            <a:r>
              <a:rPr lang="en-GB" altLang="en-US" sz="1600" b="1" dirty="0">
                <a:solidFill>
                  <a:srgbClr val="34737A"/>
                </a:solidFill>
              </a:rPr>
              <a:t>All staff are there to promote and uphold the Human Rights of the people we support</a:t>
            </a:r>
            <a:r>
              <a:rPr lang="en-GB" altLang="en-US" sz="1400" b="1" dirty="0">
                <a:solidFill>
                  <a:srgbClr val="34737A"/>
                </a:solidFill>
              </a:rPr>
              <a:t>.</a:t>
            </a:r>
            <a:endParaRPr lang="en-US" altLang="en-US" sz="1400" b="1" dirty="0">
              <a:solidFill>
                <a:srgbClr val="34737A"/>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1260" y="2013278"/>
            <a:ext cx="34178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04464" y="1765144"/>
            <a:ext cx="6096000" cy="3416320"/>
          </a:xfrm>
          <a:prstGeom prst="rect">
            <a:avLst/>
          </a:prstGeom>
        </p:spPr>
        <p:txBody>
          <a:bodyPr>
            <a:spAutoFit/>
          </a:bodyPr>
          <a:lstStyle/>
          <a:p>
            <a:pPr>
              <a:lnSpc>
                <a:spcPct val="80000"/>
              </a:lnSpc>
            </a:pPr>
            <a:r>
              <a:rPr lang="en-GB" altLang="en-US" dirty="0">
                <a:latin typeface="Arial" panose="020B0604020202020204" pitchFamily="34" charset="0"/>
                <a:cs typeface="Arial" panose="020B0604020202020204" pitchFamily="34" charset="0"/>
              </a:rPr>
              <a:t>The ECHR protects your essential rights, including the </a:t>
            </a:r>
          </a:p>
          <a:p>
            <a:pPr>
              <a:lnSpc>
                <a:spcPct val="80000"/>
              </a:lnSpc>
            </a:pPr>
            <a:r>
              <a:rPr lang="en-GB" altLang="en-US" dirty="0">
                <a:latin typeface="Arial" panose="020B0604020202020204" pitchFamily="34" charset="0"/>
                <a:cs typeface="Arial" panose="020B0604020202020204" pitchFamily="34" charset="0"/>
              </a:rPr>
              <a:t>rights to: </a:t>
            </a:r>
          </a:p>
          <a:p>
            <a:pPr>
              <a:lnSpc>
                <a:spcPct val="80000"/>
              </a:lnSpc>
            </a:pPr>
            <a:endParaRPr lang="en-GB" altLang="en-US" dirty="0">
              <a:latin typeface="Arial" panose="020B0604020202020204" pitchFamily="34" charset="0"/>
              <a:cs typeface="Arial" panose="020B0604020202020204" pitchFamily="34" charset="0"/>
            </a:endParaRPr>
          </a:p>
          <a:p>
            <a:pPr>
              <a:lnSpc>
                <a:spcPct val="80000"/>
              </a:lnSpc>
            </a:pPr>
            <a:r>
              <a:rPr lang="en-GB" altLang="en-US" dirty="0">
                <a:latin typeface="Arial" panose="020B0604020202020204" pitchFamily="34" charset="0"/>
                <a:cs typeface="Arial" panose="020B0604020202020204" pitchFamily="34" charset="0"/>
              </a:rPr>
              <a:t>Article 1  : Obligation to respect human rights</a:t>
            </a:r>
          </a:p>
          <a:p>
            <a:pPr>
              <a:lnSpc>
                <a:spcPct val="80000"/>
              </a:lnSpc>
            </a:pPr>
            <a:r>
              <a:rPr lang="en-GB" altLang="en-US" dirty="0">
                <a:latin typeface="Arial" panose="020B0604020202020204" pitchFamily="34" charset="0"/>
                <a:cs typeface="Arial" panose="020B0604020202020204" pitchFamily="34" charset="0"/>
              </a:rPr>
              <a:t>Article 2:   Right to life</a:t>
            </a:r>
          </a:p>
          <a:p>
            <a:pPr>
              <a:lnSpc>
                <a:spcPct val="80000"/>
              </a:lnSpc>
            </a:pPr>
            <a:r>
              <a:rPr lang="en-GB" altLang="en-US" dirty="0">
                <a:latin typeface="Arial" panose="020B0604020202020204" pitchFamily="34" charset="0"/>
                <a:cs typeface="Arial" panose="020B0604020202020204" pitchFamily="34" charset="0"/>
              </a:rPr>
              <a:t>Article 3:   Prohibition of torture</a:t>
            </a:r>
          </a:p>
          <a:p>
            <a:pPr>
              <a:lnSpc>
                <a:spcPct val="80000"/>
              </a:lnSpc>
            </a:pPr>
            <a:r>
              <a:rPr lang="en-GB" altLang="en-US" dirty="0">
                <a:latin typeface="Arial" panose="020B0604020202020204" pitchFamily="34" charset="0"/>
                <a:cs typeface="Arial" panose="020B0604020202020204" pitchFamily="34" charset="0"/>
              </a:rPr>
              <a:t>Article 4:   Prohibition of slavery and forced labour</a:t>
            </a:r>
          </a:p>
          <a:p>
            <a:pPr>
              <a:lnSpc>
                <a:spcPct val="80000"/>
              </a:lnSpc>
            </a:pPr>
            <a:r>
              <a:rPr lang="en-GB" altLang="en-US" dirty="0">
                <a:latin typeface="Arial" panose="020B0604020202020204" pitchFamily="34" charset="0"/>
                <a:cs typeface="Arial" panose="020B0604020202020204" pitchFamily="34" charset="0"/>
              </a:rPr>
              <a:t>Article 5:   Right to liberty and security</a:t>
            </a:r>
          </a:p>
          <a:p>
            <a:pPr>
              <a:lnSpc>
                <a:spcPct val="80000"/>
              </a:lnSpc>
            </a:pPr>
            <a:r>
              <a:rPr lang="en-GB" altLang="en-US" dirty="0">
                <a:latin typeface="Arial" panose="020B0604020202020204" pitchFamily="34" charset="0"/>
                <a:cs typeface="Arial" panose="020B0604020202020204" pitchFamily="34" charset="0"/>
              </a:rPr>
              <a:t>Article 6:   Right to a fair trial</a:t>
            </a:r>
          </a:p>
          <a:p>
            <a:pPr>
              <a:lnSpc>
                <a:spcPct val="80000"/>
              </a:lnSpc>
            </a:pPr>
            <a:r>
              <a:rPr lang="en-GB" altLang="en-US" dirty="0">
                <a:latin typeface="Arial" panose="020B0604020202020204" pitchFamily="34" charset="0"/>
                <a:cs typeface="Arial" panose="020B0604020202020204" pitchFamily="34" charset="0"/>
              </a:rPr>
              <a:t>Article 7:   No punishment without law</a:t>
            </a:r>
          </a:p>
          <a:p>
            <a:pPr>
              <a:lnSpc>
                <a:spcPct val="80000"/>
              </a:lnSpc>
            </a:pPr>
            <a:r>
              <a:rPr lang="en-GB" altLang="en-US" dirty="0">
                <a:latin typeface="Arial" panose="020B0604020202020204" pitchFamily="34" charset="0"/>
                <a:cs typeface="Arial" panose="020B0604020202020204" pitchFamily="34" charset="0"/>
              </a:rPr>
              <a:t>Article 8:   Right to respect for private and family life</a:t>
            </a:r>
          </a:p>
          <a:p>
            <a:pPr>
              <a:lnSpc>
                <a:spcPct val="80000"/>
              </a:lnSpc>
            </a:pPr>
            <a:r>
              <a:rPr lang="en-GB" altLang="en-US" dirty="0">
                <a:latin typeface="Arial" panose="020B0604020202020204" pitchFamily="34" charset="0"/>
                <a:cs typeface="Arial" panose="020B0604020202020204" pitchFamily="34" charset="0"/>
              </a:rPr>
              <a:t>Article 9:   Freedom of thought, conscience and religion</a:t>
            </a:r>
          </a:p>
          <a:p>
            <a:pPr>
              <a:lnSpc>
                <a:spcPct val="80000"/>
              </a:lnSpc>
            </a:pPr>
            <a:r>
              <a:rPr lang="en-GB" altLang="en-US" dirty="0">
                <a:latin typeface="Arial" panose="020B0604020202020204" pitchFamily="34" charset="0"/>
                <a:cs typeface="Arial" panose="020B0604020202020204" pitchFamily="34" charset="0"/>
              </a:rPr>
              <a:t>Article 10:  Freedom of expression</a:t>
            </a:r>
          </a:p>
          <a:p>
            <a:pPr>
              <a:lnSpc>
                <a:spcPct val="80000"/>
              </a:lnSpc>
            </a:pPr>
            <a:r>
              <a:rPr lang="en-GB" altLang="en-US" dirty="0">
                <a:latin typeface="Arial" panose="020B0604020202020204" pitchFamily="34" charset="0"/>
                <a:cs typeface="Arial" panose="020B0604020202020204" pitchFamily="34" charset="0"/>
              </a:rPr>
              <a:t>Article 11:  Freedom of assembly and association</a:t>
            </a:r>
          </a:p>
          <a:p>
            <a:pPr>
              <a:lnSpc>
                <a:spcPct val="80000"/>
              </a:lnSpc>
            </a:pPr>
            <a:r>
              <a:rPr lang="en-GB" altLang="en-US" dirty="0">
                <a:latin typeface="Arial" panose="020B0604020202020204" pitchFamily="34" charset="0"/>
                <a:cs typeface="Arial" panose="020B0604020202020204" pitchFamily="34" charset="0"/>
              </a:rPr>
              <a:t>Article 12:  Right to marry</a:t>
            </a:r>
          </a:p>
        </p:txBody>
      </p:sp>
    </p:spTree>
    <p:extLst>
      <p:ext uri="{BB962C8B-B14F-4D97-AF65-F5344CB8AC3E}">
        <p14:creationId xmlns:p14="http://schemas.microsoft.com/office/powerpoint/2010/main" val="3094284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par>
                                <p:cTn id="8" presetID="6" presetClass="emph" presetSubtype="0" fill="hold" nodeType="withEffect">
                                  <p:stCondLst>
                                    <p:cond delay="1000"/>
                                  </p:stCondLst>
                                  <p:childTnLst>
                                    <p:animScale>
                                      <p:cBhvr>
                                        <p:cTn id="9" dur="2000" fill="hold"/>
                                        <p:tgtEl>
                                          <p:spTgt spid="3">
                                            <p:txEl>
                                              <p:pRg st="10" end="1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965430" y="1870937"/>
            <a:ext cx="3960253" cy="4248150"/>
          </a:xfrm>
        </p:spPr>
        <p:txBody>
          <a:bodyPr>
            <a:normAutofit fontScale="92500" lnSpcReduction="20000"/>
          </a:bodyPr>
          <a:lstStyle/>
          <a:p>
            <a:pPr marL="0" indent="0">
              <a:buNone/>
            </a:pPr>
            <a:endParaRPr lang="en-GB" altLang="en-US" sz="600" b="1" dirty="0"/>
          </a:p>
          <a:p>
            <a:pPr marL="0" indent="0">
              <a:buNone/>
            </a:pPr>
            <a:r>
              <a:rPr lang="en-GB" altLang="en-US" sz="3000" dirty="0">
                <a:latin typeface="Arial" panose="020B0604020202020204" pitchFamily="34" charset="0"/>
                <a:cs typeface="Arial" panose="020B0604020202020204" pitchFamily="34" charset="0"/>
              </a:rPr>
              <a:t>When do you require consent from the people you support?</a:t>
            </a:r>
          </a:p>
          <a:p>
            <a:pPr marL="0" indent="0">
              <a:buNone/>
            </a:pPr>
            <a:endParaRPr lang="en-GB" altLang="en-US" sz="3000" dirty="0">
              <a:latin typeface="Arial" panose="020B0604020202020204" pitchFamily="34" charset="0"/>
              <a:cs typeface="Arial" panose="020B0604020202020204" pitchFamily="34" charset="0"/>
            </a:endParaRPr>
          </a:p>
          <a:p>
            <a:pPr marL="0" indent="0">
              <a:buNone/>
            </a:pPr>
            <a:r>
              <a:rPr lang="en-GB" altLang="en-US" sz="3000" dirty="0">
                <a:latin typeface="Arial" panose="020B0604020202020204" pitchFamily="34" charset="0"/>
                <a:cs typeface="Arial" panose="020B0604020202020204" pitchFamily="34" charset="0"/>
              </a:rPr>
              <a:t>What support do you need to provide if consent is going to be valid?</a:t>
            </a:r>
          </a:p>
          <a:p>
            <a:pPr marL="0" indent="0">
              <a:buNone/>
            </a:pPr>
            <a:endParaRPr lang="en-GB" altLang="en-US" b="1" dirty="0"/>
          </a:p>
          <a:p>
            <a:pPr marL="0" indent="0">
              <a:buNone/>
            </a:pPr>
            <a:endParaRPr lang="en-GB" altLang="en-US" b="1" dirty="0"/>
          </a:p>
          <a:p>
            <a:pPr marL="0" indent="0">
              <a:buNone/>
            </a:pPr>
            <a:r>
              <a:rPr lang="en-GB" altLang="en-US" sz="600" b="1" dirty="0">
                <a:solidFill>
                  <a:srgbClr val="FF0000"/>
                </a:solidFill>
              </a:rPr>
              <a:t>		</a:t>
            </a:r>
          </a:p>
        </p:txBody>
      </p:sp>
      <p:sp>
        <p:nvSpPr>
          <p:cNvPr id="19459" name="Rectangle 3"/>
          <p:cNvSpPr>
            <a:spLocks noChangeArrowheads="1"/>
          </p:cNvSpPr>
          <p:nvPr/>
        </p:nvSpPr>
        <p:spPr bwMode="auto">
          <a:xfrm>
            <a:off x="965430" y="684901"/>
            <a:ext cx="8096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A0E2"/>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nchor="ct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1" hangingPunct="1">
              <a:spcBef>
                <a:spcPct val="0"/>
              </a:spcBef>
              <a:buClrTx/>
              <a:buFontTx/>
              <a:buNone/>
            </a:pPr>
            <a:r>
              <a:rPr lang="en-GB" altLang="en-US" sz="4400" b="1" dirty="0">
                <a:solidFill>
                  <a:schemeClr val="tx1"/>
                </a:solidFill>
                <a:cs typeface="Arial" panose="020B0604020202020204" pitchFamily="34" charset="0"/>
              </a:rPr>
              <a:t>Consent</a:t>
            </a:r>
            <a:endParaRPr lang="en-US" altLang="en-US" sz="4400" b="1" dirty="0">
              <a:solidFill>
                <a:schemeClr val="tx1"/>
              </a:solidFill>
              <a:cs typeface="Arial" panose="020B0604020202020204" pitchFamily="34" charset="0"/>
            </a:endParaRPr>
          </a:p>
        </p:txBody>
      </p:sp>
      <p:pic>
        <p:nvPicPr>
          <p:cNvPr id="1946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3731" y="1997766"/>
            <a:ext cx="4743231" cy="341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4669214" y="1870937"/>
            <a:ext cx="0" cy="4408668"/>
          </a:xfrm>
          <a:prstGeom prst="line">
            <a:avLst/>
          </a:prstGeom>
          <a:ln w="38100">
            <a:solidFill>
              <a:srgbClr val="C09102"/>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3861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55337" y="769309"/>
            <a:ext cx="8785225" cy="762000"/>
          </a:xfrm>
        </p:spPr>
        <p:txBody>
          <a:bodyPr>
            <a:noAutofit/>
          </a:bodyPr>
          <a:lstStyle/>
          <a:p>
            <a:pPr eaLnBrk="1" hangingPunct="1"/>
            <a:r>
              <a:rPr lang="en-GB" altLang="en-US" sz="3600" dirty="0">
                <a:latin typeface="Arial" panose="020B0604020202020204" pitchFamily="34" charset="0"/>
                <a:cs typeface="Arial" panose="020B0604020202020204" pitchFamily="34" charset="0"/>
              </a:rPr>
              <a:t>Consent : Role of Professionals (Pg. 5)</a:t>
            </a:r>
            <a:endParaRPr lang="en-US" altLang="en-US" sz="3600" dirty="0">
              <a:latin typeface="Arial" panose="020B0604020202020204" pitchFamily="34" charset="0"/>
              <a:cs typeface="Arial" panose="020B0604020202020204" pitchFamily="34" charset="0"/>
            </a:endParaRPr>
          </a:p>
        </p:txBody>
      </p:sp>
      <p:sp>
        <p:nvSpPr>
          <p:cNvPr id="21507" name="Rectangle 3"/>
          <p:cNvSpPr>
            <a:spLocks noGrp="1" noChangeArrowheads="1"/>
          </p:cNvSpPr>
          <p:nvPr>
            <p:ph idx="1"/>
          </p:nvPr>
        </p:nvSpPr>
        <p:spPr>
          <a:xfrm>
            <a:off x="955337" y="1999508"/>
            <a:ext cx="9511181" cy="4858492"/>
          </a:xfrm>
        </p:spPr>
        <p:txBody>
          <a:bodyPr/>
          <a:lstStyle/>
          <a:p>
            <a:pPr marL="0" indent="0">
              <a:lnSpc>
                <a:spcPct val="80000"/>
              </a:lnSpc>
              <a:buNone/>
            </a:pPr>
            <a:r>
              <a:rPr lang="en-GB" altLang="en-US" sz="1600" dirty="0">
                <a:latin typeface="Arial" panose="020B0604020202020204" pitchFamily="34" charset="0"/>
                <a:cs typeface="Arial" panose="020B0604020202020204" pitchFamily="34" charset="0"/>
              </a:rPr>
              <a:t>To give </a:t>
            </a:r>
            <a:r>
              <a:rPr lang="en-GB" altLang="en-US" sz="1600" b="1" dirty="0">
                <a:solidFill>
                  <a:srgbClr val="34737A"/>
                </a:solidFill>
                <a:latin typeface="Arial" panose="020B0604020202020204" pitchFamily="34" charset="0"/>
                <a:cs typeface="Arial" panose="020B0604020202020204" pitchFamily="34" charset="0"/>
              </a:rPr>
              <a:t>valid consent</a:t>
            </a:r>
            <a:r>
              <a:rPr lang="en-GB" altLang="en-US" sz="1600" dirty="0">
                <a:solidFill>
                  <a:srgbClr val="34737A"/>
                </a:solidFill>
                <a:latin typeface="Arial" panose="020B0604020202020204" pitchFamily="34" charset="0"/>
                <a:cs typeface="Arial" panose="020B0604020202020204" pitchFamily="34" charset="0"/>
              </a:rPr>
              <a:t> </a:t>
            </a:r>
            <a:r>
              <a:rPr lang="en-GB" altLang="en-US" sz="1600" dirty="0">
                <a:latin typeface="Arial" panose="020B0604020202020204" pitchFamily="34" charset="0"/>
                <a:cs typeface="Arial" panose="020B0604020202020204" pitchFamily="34" charset="0"/>
              </a:rPr>
              <a:t>or permission the person needs to have: </a:t>
            </a:r>
            <a:endParaRPr lang="en-US" altLang="en-US" sz="1600" dirty="0">
              <a:latin typeface="Arial" panose="020B0604020202020204" pitchFamily="34" charset="0"/>
              <a:cs typeface="Arial" panose="020B0604020202020204" pitchFamily="34" charset="0"/>
            </a:endParaRPr>
          </a:p>
          <a:p>
            <a:pPr marL="0" indent="0">
              <a:lnSpc>
                <a:spcPct val="80000"/>
              </a:lnSpc>
              <a:buNone/>
            </a:pPr>
            <a:endParaRPr lang="en-GB" altLang="en-US" sz="1600" b="1" dirty="0">
              <a:solidFill>
                <a:srgbClr val="008000"/>
              </a:solidFill>
              <a:latin typeface="Arial" panose="020B0604020202020204" pitchFamily="34" charset="0"/>
              <a:cs typeface="Arial" panose="020B0604020202020204" pitchFamily="34" charset="0"/>
            </a:endParaRPr>
          </a:p>
          <a:p>
            <a:pPr marL="0" indent="0">
              <a:lnSpc>
                <a:spcPct val="80000"/>
              </a:lnSpc>
              <a:buNone/>
            </a:pPr>
            <a:r>
              <a:rPr lang="en-GB" altLang="en-US" sz="1600" b="1" dirty="0">
                <a:solidFill>
                  <a:srgbClr val="34737A"/>
                </a:solidFill>
                <a:latin typeface="Arial" panose="020B0604020202020204" pitchFamily="34" charset="0"/>
                <a:cs typeface="Arial" panose="020B0604020202020204" pitchFamily="34" charset="0"/>
              </a:rPr>
              <a:t>Information</a:t>
            </a:r>
            <a:r>
              <a:rPr lang="en-GB" altLang="en-US" sz="1600" b="1" dirty="0">
                <a:latin typeface="Arial" panose="020B0604020202020204" pitchFamily="34" charset="0"/>
                <a:cs typeface="Arial" panose="020B0604020202020204" pitchFamily="34" charset="0"/>
              </a:rPr>
              <a:t> </a:t>
            </a:r>
            <a:r>
              <a:rPr lang="en-GB" altLang="en-US" sz="1600" dirty="0">
                <a:latin typeface="Arial" panose="020B0604020202020204" pitchFamily="34" charset="0"/>
                <a:cs typeface="Arial" panose="020B0604020202020204" pitchFamily="34" charset="0"/>
              </a:rPr>
              <a:t>about the decision</a:t>
            </a:r>
            <a:endParaRPr lang="en-US" altLang="en-US" sz="1600" dirty="0">
              <a:latin typeface="Arial" panose="020B0604020202020204" pitchFamily="34" charset="0"/>
              <a:cs typeface="Arial" panose="020B0604020202020204" pitchFamily="34" charset="0"/>
            </a:endParaRPr>
          </a:p>
          <a:p>
            <a:pPr marL="0" indent="0">
              <a:lnSpc>
                <a:spcPct val="80000"/>
              </a:lnSpc>
              <a:buNone/>
            </a:pPr>
            <a:r>
              <a:rPr lang="en-GB" altLang="en-US" sz="1600" b="1" dirty="0">
                <a:solidFill>
                  <a:srgbClr val="34737A"/>
                </a:solidFill>
                <a:latin typeface="Arial" panose="020B0604020202020204" pitchFamily="34" charset="0"/>
                <a:cs typeface="Arial" panose="020B0604020202020204" pitchFamily="34" charset="0"/>
              </a:rPr>
              <a:t>Free choice </a:t>
            </a:r>
            <a:r>
              <a:rPr lang="en-GB" altLang="en-US" sz="1600" dirty="0">
                <a:latin typeface="Arial" panose="020B0604020202020204" pitchFamily="34" charset="0"/>
                <a:cs typeface="Arial" panose="020B0604020202020204" pitchFamily="34" charset="0"/>
              </a:rPr>
              <a:t>to make the decision without being unreasonably pressured or forced</a:t>
            </a:r>
            <a:endParaRPr lang="en-US" altLang="en-US" sz="1600" dirty="0">
              <a:latin typeface="Arial" panose="020B0604020202020204" pitchFamily="34" charset="0"/>
              <a:cs typeface="Arial" panose="020B0604020202020204" pitchFamily="34" charset="0"/>
            </a:endParaRPr>
          </a:p>
          <a:p>
            <a:pPr marL="0" indent="0">
              <a:lnSpc>
                <a:spcPct val="80000"/>
              </a:lnSpc>
              <a:buNone/>
            </a:pPr>
            <a:r>
              <a:rPr lang="en-GB" altLang="en-US" sz="1600" b="1" dirty="0">
                <a:solidFill>
                  <a:srgbClr val="34737A"/>
                </a:solidFill>
                <a:latin typeface="Arial" panose="020B0604020202020204" pitchFamily="34" charset="0"/>
                <a:cs typeface="Arial" panose="020B0604020202020204" pitchFamily="34" charset="0"/>
              </a:rPr>
              <a:t>The Mental Capacity </a:t>
            </a:r>
            <a:r>
              <a:rPr lang="en-GB" altLang="en-US" sz="1600" dirty="0">
                <a:latin typeface="Arial" panose="020B0604020202020204" pitchFamily="34" charset="0"/>
                <a:cs typeface="Arial" panose="020B0604020202020204" pitchFamily="34" charset="0"/>
              </a:rPr>
              <a:t>to be able to consent or refuse</a:t>
            </a:r>
          </a:p>
          <a:p>
            <a:pPr marL="0" indent="0">
              <a:lnSpc>
                <a:spcPct val="80000"/>
              </a:lnSpc>
              <a:buNone/>
            </a:pPr>
            <a:endParaRPr lang="en-GB" altLang="en-US" sz="1600" dirty="0">
              <a:latin typeface="Arial" panose="020B0604020202020204" pitchFamily="34" charset="0"/>
              <a:cs typeface="Arial" panose="020B0604020202020204" pitchFamily="34" charset="0"/>
            </a:endParaRPr>
          </a:p>
          <a:p>
            <a:pPr marL="0" indent="0">
              <a:lnSpc>
                <a:spcPct val="80000"/>
              </a:lnSpc>
              <a:buNone/>
            </a:pPr>
            <a:r>
              <a:rPr lang="en-GB" altLang="en-US" sz="1600" dirty="0">
                <a:latin typeface="Arial" panose="020B0604020202020204" pitchFamily="34" charset="0"/>
                <a:cs typeface="Arial" panose="020B0604020202020204" pitchFamily="34" charset="0"/>
              </a:rPr>
              <a:t>To help someone to decide whether or not to consent we </a:t>
            </a:r>
            <a:r>
              <a:rPr lang="en-GB" altLang="en-US" sz="1600" b="1" dirty="0">
                <a:latin typeface="Arial" panose="020B0604020202020204" pitchFamily="34" charset="0"/>
                <a:cs typeface="Arial" panose="020B0604020202020204" pitchFamily="34" charset="0"/>
              </a:rPr>
              <a:t>MUST EXPLAIN:</a:t>
            </a:r>
            <a:r>
              <a:rPr lang="en-GB" altLang="en-US" sz="1600" dirty="0">
                <a:latin typeface="Arial" panose="020B0604020202020204" pitchFamily="34" charset="0"/>
                <a:cs typeface="Arial" panose="020B0604020202020204" pitchFamily="34" charset="0"/>
              </a:rPr>
              <a:t>  </a:t>
            </a:r>
            <a:endParaRPr lang="en-US" altLang="en-US" sz="1600" dirty="0">
              <a:latin typeface="Arial" panose="020B0604020202020204" pitchFamily="34" charset="0"/>
              <a:cs typeface="Arial" panose="020B0604020202020204" pitchFamily="34" charset="0"/>
            </a:endParaRPr>
          </a:p>
          <a:p>
            <a:pPr marL="0" indent="0">
              <a:lnSpc>
                <a:spcPct val="80000"/>
              </a:lnSpc>
            </a:pPr>
            <a:r>
              <a:rPr lang="en-GB" altLang="en-US" sz="1600" dirty="0">
                <a:solidFill>
                  <a:srgbClr val="580641"/>
                </a:solidFill>
                <a:latin typeface="Arial" panose="020B0604020202020204" pitchFamily="34" charset="0"/>
                <a:cs typeface="Arial" panose="020B0604020202020204" pitchFamily="34" charset="0"/>
              </a:rPr>
              <a:t> why the care or treatment is needed</a:t>
            </a:r>
          </a:p>
          <a:p>
            <a:pPr marL="0" indent="0">
              <a:lnSpc>
                <a:spcPct val="80000"/>
              </a:lnSpc>
            </a:pPr>
            <a:r>
              <a:rPr lang="en-GB" altLang="en-US" sz="1600" dirty="0">
                <a:solidFill>
                  <a:srgbClr val="580641"/>
                </a:solidFill>
                <a:latin typeface="Arial" panose="020B0604020202020204" pitchFamily="34" charset="0"/>
                <a:cs typeface="Arial" panose="020B0604020202020204" pitchFamily="34" charset="0"/>
              </a:rPr>
              <a:t> the options available and what they entail. </a:t>
            </a:r>
          </a:p>
          <a:p>
            <a:pPr marL="0" indent="0">
              <a:lnSpc>
                <a:spcPct val="80000"/>
              </a:lnSpc>
            </a:pPr>
            <a:r>
              <a:rPr lang="en-GB" altLang="en-US" sz="1600" dirty="0">
                <a:solidFill>
                  <a:srgbClr val="580641"/>
                </a:solidFill>
                <a:latin typeface="Arial" panose="020B0604020202020204" pitchFamily="34" charset="0"/>
                <a:cs typeface="Arial" panose="020B0604020202020204" pitchFamily="34" charset="0"/>
              </a:rPr>
              <a:t> what is likely to happen if the person does consent</a:t>
            </a:r>
            <a:endParaRPr lang="en-US" altLang="en-US" sz="1600" dirty="0">
              <a:solidFill>
                <a:srgbClr val="580641"/>
              </a:solidFill>
              <a:latin typeface="Arial" panose="020B0604020202020204" pitchFamily="34" charset="0"/>
              <a:cs typeface="Arial" panose="020B0604020202020204" pitchFamily="34" charset="0"/>
            </a:endParaRPr>
          </a:p>
          <a:p>
            <a:pPr marL="0" indent="0">
              <a:lnSpc>
                <a:spcPct val="80000"/>
              </a:lnSpc>
            </a:pPr>
            <a:r>
              <a:rPr lang="en-GB" altLang="en-US" sz="1600" dirty="0">
                <a:solidFill>
                  <a:srgbClr val="580641"/>
                </a:solidFill>
                <a:latin typeface="Arial" panose="020B0604020202020204" pitchFamily="34" charset="0"/>
                <a:cs typeface="Arial" panose="020B0604020202020204" pitchFamily="34" charset="0"/>
              </a:rPr>
              <a:t> what is likely to happen if the person refuses the care or treatment</a:t>
            </a:r>
          </a:p>
          <a:p>
            <a:pPr marL="0" indent="0">
              <a:lnSpc>
                <a:spcPct val="80000"/>
              </a:lnSpc>
              <a:buNone/>
            </a:pPr>
            <a:endParaRPr lang="en-GB" altLang="en-US" sz="1600" dirty="0">
              <a:latin typeface="Arial" panose="020B0604020202020204" pitchFamily="34" charset="0"/>
              <a:cs typeface="Arial" panose="020B0604020202020204" pitchFamily="34" charset="0"/>
            </a:endParaRPr>
          </a:p>
          <a:p>
            <a:pPr marL="0" indent="0">
              <a:lnSpc>
                <a:spcPct val="80000"/>
              </a:lnSpc>
              <a:buNone/>
            </a:pPr>
            <a:r>
              <a:rPr lang="en-GB" altLang="en-US" sz="1600" b="1" dirty="0">
                <a:latin typeface="Arial" panose="020B0604020202020204" pitchFamily="34" charset="0"/>
                <a:cs typeface="Arial" panose="020B0604020202020204" pitchFamily="34" charset="0"/>
              </a:rPr>
              <a:t>We need to support the person on</a:t>
            </a:r>
            <a:r>
              <a:rPr lang="en-GB" altLang="en-US" sz="1600" b="1" dirty="0">
                <a:solidFill>
                  <a:srgbClr val="008000"/>
                </a:solidFill>
                <a:latin typeface="Arial" panose="020B0604020202020204" pitchFamily="34" charset="0"/>
                <a:cs typeface="Arial" panose="020B0604020202020204" pitchFamily="34" charset="0"/>
              </a:rPr>
              <a:t> </a:t>
            </a:r>
            <a:r>
              <a:rPr lang="en-GB" altLang="en-US" sz="1600" b="1" dirty="0">
                <a:solidFill>
                  <a:srgbClr val="34737A"/>
                </a:solidFill>
                <a:latin typeface="Arial" panose="020B0604020202020204" pitchFamily="34" charset="0"/>
                <a:cs typeface="Arial" panose="020B0604020202020204" pitchFamily="34" charset="0"/>
              </a:rPr>
              <a:t>all</a:t>
            </a:r>
            <a:r>
              <a:rPr lang="en-GB" altLang="en-US" sz="1600" b="1" dirty="0">
                <a:solidFill>
                  <a:srgbClr val="008000"/>
                </a:solidFill>
                <a:latin typeface="Arial" panose="020B0604020202020204" pitchFamily="34" charset="0"/>
                <a:cs typeface="Arial" panose="020B0604020202020204" pitchFamily="34" charset="0"/>
              </a:rPr>
              <a:t> </a:t>
            </a:r>
            <a:r>
              <a:rPr lang="en-GB" altLang="en-US" sz="1600" b="1" dirty="0">
                <a:latin typeface="Arial" panose="020B0604020202020204" pitchFamily="34" charset="0"/>
                <a:cs typeface="Arial" panose="020B0604020202020204" pitchFamily="34" charset="0"/>
              </a:rPr>
              <a:t>occasions when their consent is required. </a:t>
            </a:r>
          </a:p>
          <a:p>
            <a:pPr marL="0" indent="0">
              <a:lnSpc>
                <a:spcPct val="80000"/>
              </a:lnSpc>
              <a:buNone/>
            </a:pPr>
            <a:endParaRPr lang="en-US" altLang="en-US" sz="2000" dirty="0"/>
          </a:p>
        </p:txBody>
      </p:sp>
    </p:spTree>
    <p:extLst>
      <p:ext uri="{BB962C8B-B14F-4D97-AF65-F5344CB8AC3E}">
        <p14:creationId xmlns:p14="http://schemas.microsoft.com/office/powerpoint/2010/main" val="1578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931294" y="1976403"/>
            <a:ext cx="4932363" cy="3529012"/>
          </a:xfrm>
        </p:spPr>
        <p:txBody>
          <a:bodyPr>
            <a:normAutofit fontScale="32500" lnSpcReduction="20000"/>
          </a:bodyPr>
          <a:lstStyle/>
          <a:p>
            <a:pPr marL="0" indent="0">
              <a:buNone/>
              <a:defRPr/>
            </a:pPr>
            <a:r>
              <a:rPr lang="en-GB" altLang="en-US" sz="6000" b="1" dirty="0">
                <a:latin typeface="Arial" panose="020B0604020202020204" pitchFamily="34" charset="0"/>
                <a:cs typeface="Arial" panose="020B0604020202020204" pitchFamily="34" charset="0"/>
              </a:rPr>
              <a:t>Imagine I was a new resident accessing your service (I arrived in the service yesterday), how would you support me to get up in the morning? </a:t>
            </a:r>
          </a:p>
          <a:p>
            <a:pPr marL="0" indent="0">
              <a:buNone/>
              <a:defRPr/>
            </a:pPr>
            <a:endParaRPr lang="en-GB" altLang="en-US" sz="6000" b="1" dirty="0">
              <a:latin typeface="Arial" panose="020B0604020202020204" pitchFamily="34" charset="0"/>
              <a:cs typeface="Arial" panose="020B0604020202020204" pitchFamily="34" charset="0"/>
            </a:endParaRPr>
          </a:p>
          <a:p>
            <a:pPr eaLnBrk="1" hangingPunct="1">
              <a:lnSpc>
                <a:spcPct val="90000"/>
              </a:lnSpc>
              <a:defRPr/>
            </a:pPr>
            <a:r>
              <a:rPr lang="en-GB" altLang="en-US" sz="6000" dirty="0">
                <a:latin typeface="Arial" panose="020B0604020202020204" pitchFamily="34" charset="0"/>
                <a:cs typeface="Arial" panose="020B0604020202020204" pitchFamily="34" charset="0"/>
              </a:rPr>
              <a:t> I need support with all daily tasks (I am also doubly incontinent), I have limited mobility and use a k-walker</a:t>
            </a:r>
          </a:p>
          <a:p>
            <a:pPr eaLnBrk="1" hangingPunct="1">
              <a:lnSpc>
                <a:spcPct val="90000"/>
              </a:lnSpc>
              <a:defRPr/>
            </a:pPr>
            <a:r>
              <a:rPr lang="en-GB" altLang="en-US" sz="6000" dirty="0">
                <a:latin typeface="Arial" panose="020B0604020202020204" pitchFamily="34" charset="0"/>
                <a:cs typeface="Arial" panose="020B0604020202020204" pitchFamily="34" charset="0"/>
              </a:rPr>
              <a:t> I also have a diagnosis of </a:t>
            </a:r>
            <a:r>
              <a:rPr lang="en-GB" altLang="en-US" sz="6000" dirty="0" err="1">
                <a:latin typeface="Arial" panose="020B0604020202020204" pitchFamily="34" charset="0"/>
                <a:cs typeface="Arial" panose="020B0604020202020204" pitchFamily="34" charset="0"/>
              </a:rPr>
              <a:t>Alzheimers</a:t>
            </a:r>
            <a:endParaRPr lang="en-GB" altLang="en-US" sz="6000" dirty="0">
              <a:latin typeface="Arial" panose="020B0604020202020204" pitchFamily="34" charset="0"/>
              <a:cs typeface="Arial" panose="020B0604020202020204" pitchFamily="34" charset="0"/>
            </a:endParaRPr>
          </a:p>
          <a:p>
            <a:pPr marL="0" indent="0">
              <a:buNone/>
              <a:defRPr/>
            </a:pPr>
            <a:endParaRPr lang="en-GB" altLang="en-US" b="1" dirty="0"/>
          </a:p>
          <a:p>
            <a:pPr marL="0" indent="0">
              <a:buNone/>
              <a:defRPr/>
            </a:pPr>
            <a:endParaRPr lang="en-GB" altLang="en-US" b="1" dirty="0"/>
          </a:p>
          <a:p>
            <a:pPr marL="0" indent="0">
              <a:buNone/>
              <a:defRPr/>
            </a:pPr>
            <a:r>
              <a:rPr lang="en-GB" altLang="en-US" sz="600" b="1" dirty="0">
                <a:solidFill>
                  <a:srgbClr val="FF0000"/>
                </a:solidFill>
              </a:rPr>
              <a:t>		</a:t>
            </a:r>
          </a:p>
        </p:txBody>
      </p:sp>
      <p:sp>
        <p:nvSpPr>
          <p:cNvPr id="23555" name="Rectangle 3"/>
          <p:cNvSpPr>
            <a:spLocks noChangeArrowheads="1"/>
          </p:cNvSpPr>
          <p:nvPr/>
        </p:nvSpPr>
        <p:spPr bwMode="auto">
          <a:xfrm>
            <a:off x="931294" y="681414"/>
            <a:ext cx="8096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A0E2"/>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nchor="ctr"/>
          <a:lstStyle>
            <a:lvl1pPr>
              <a:spcBef>
                <a:spcPct val="20000"/>
              </a:spcBef>
              <a:buClr>
                <a:srgbClr val="00A0E2"/>
              </a:buClr>
              <a:buFont typeface="Wingdings" panose="05000000000000000000" pitchFamily="2" charset="2"/>
              <a:buChar char="u"/>
              <a:defRPr sz="3200">
                <a:solidFill>
                  <a:srgbClr val="002346"/>
                </a:solidFill>
                <a:latin typeface="Arial" panose="020B0604020202020204" pitchFamily="34" charset="0"/>
              </a:defRPr>
            </a:lvl1pPr>
            <a:lvl2pPr marL="742950" indent="-285750">
              <a:spcBef>
                <a:spcPct val="20000"/>
              </a:spcBef>
              <a:buClr>
                <a:srgbClr val="00A0E2"/>
              </a:buClr>
              <a:buFont typeface="Wingdings" panose="05000000000000000000" pitchFamily="2" charset="2"/>
              <a:buChar char="w"/>
              <a:defRPr sz="2800">
                <a:solidFill>
                  <a:srgbClr val="002346"/>
                </a:solidFill>
                <a:latin typeface="Arial" panose="020B0604020202020204" pitchFamily="34" charset="0"/>
              </a:defRPr>
            </a:lvl2pPr>
            <a:lvl3pPr marL="1143000" indent="-228600">
              <a:spcBef>
                <a:spcPct val="20000"/>
              </a:spcBef>
              <a:buClr>
                <a:srgbClr val="00A0E2"/>
              </a:buClr>
              <a:buFont typeface="Wingdings" panose="05000000000000000000" pitchFamily="2" charset="2"/>
              <a:buChar char="w"/>
              <a:defRPr sz="2400">
                <a:solidFill>
                  <a:srgbClr val="002346"/>
                </a:solidFill>
                <a:latin typeface="Arial" panose="020B0604020202020204" pitchFamily="34" charset="0"/>
              </a:defRPr>
            </a:lvl3pPr>
            <a:lvl4pPr marL="1600200" indent="-228600">
              <a:spcBef>
                <a:spcPct val="20000"/>
              </a:spcBef>
              <a:defRPr sz="2000">
                <a:solidFill>
                  <a:srgbClr val="000099"/>
                </a:solidFill>
                <a:latin typeface="Arial" panose="020B0604020202020204" pitchFamily="34" charset="0"/>
              </a:defRPr>
            </a:lvl4pPr>
            <a:lvl5pPr marL="2057400" indent="-228600">
              <a:spcBef>
                <a:spcPct val="20000"/>
              </a:spcBef>
              <a:buChar char="»"/>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99"/>
                </a:solidFill>
                <a:latin typeface="Arial" panose="020B0604020202020204" pitchFamily="34" charset="0"/>
              </a:defRPr>
            </a:lvl9pPr>
          </a:lstStyle>
          <a:p>
            <a:pPr eaLnBrk="1" hangingPunct="1">
              <a:spcBef>
                <a:spcPct val="0"/>
              </a:spcBef>
              <a:buClrTx/>
              <a:buFontTx/>
              <a:buNone/>
            </a:pPr>
            <a:r>
              <a:rPr lang="en-GB" altLang="en-US" sz="4400" b="1" dirty="0">
                <a:solidFill>
                  <a:schemeClr val="tx1"/>
                </a:solidFill>
                <a:cs typeface="Arial" panose="020B0604020202020204" pitchFamily="34" charset="0"/>
              </a:rPr>
              <a:t>Consent</a:t>
            </a:r>
            <a:endParaRPr lang="en-US" altLang="en-US" sz="4400" b="1" dirty="0">
              <a:solidFill>
                <a:schemeClr val="tx1"/>
              </a:solidFill>
              <a:cs typeface="Arial" panose="020B0604020202020204" pitchFamily="34" charset="0"/>
            </a:endParaRPr>
          </a:p>
        </p:txBody>
      </p:sp>
      <p:pic>
        <p:nvPicPr>
          <p:cNvPr id="2355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9934" y="858358"/>
            <a:ext cx="4427537" cy="469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081218"/>
      </p:ext>
    </p:extLst>
  </p:cSld>
  <p:clrMapOvr>
    <a:masterClrMapping/>
  </p:clrMapOvr>
</p:sld>
</file>

<file path=ppt/theme/theme1.xml><?xml version="1.0" encoding="utf-8"?>
<a:theme xmlns:a="http://schemas.openxmlformats.org/drawingml/2006/main" name="LGSS">
  <a:themeElements>
    <a:clrScheme name="LGSS">
      <a:dk1>
        <a:sysClr val="windowText" lastClr="000000"/>
      </a:dk1>
      <a:lt1>
        <a:srgbClr val="FFFFFF"/>
      </a:lt1>
      <a:dk2>
        <a:srgbClr val="34737A"/>
      </a:dk2>
      <a:lt2>
        <a:srgbClr val="78C486"/>
      </a:lt2>
      <a:accent1>
        <a:srgbClr val="0B1833"/>
      </a:accent1>
      <a:accent2>
        <a:srgbClr val="213E5F"/>
      </a:accent2>
      <a:accent3>
        <a:srgbClr val="189E99"/>
      </a:accent3>
      <a:accent4>
        <a:srgbClr val="ECF8F7"/>
      </a:accent4>
      <a:accent5>
        <a:srgbClr val="F9D444"/>
      </a:accent5>
      <a:accent6>
        <a:srgbClr val="C09102"/>
      </a:accent6>
      <a:hlink>
        <a:srgbClr val="F9D444"/>
      </a:hlink>
      <a:folHlink>
        <a:srgbClr val="C091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SS template" id="{4DA0D3F8-0C9D-4D87-8B35-F53BB22C4639}" vid="{F1D3BE38-7027-4CE9-90B7-7D2F0453D0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1212DA340F5F4688FCE7B1F32A5062" ma:contentTypeVersion="2" ma:contentTypeDescription="Create a new document." ma:contentTypeScope="" ma:versionID="abfaa07da58d8a8d45de59108babcb4b">
  <xsd:schema xmlns:xsd="http://www.w3.org/2001/XMLSchema" xmlns:xs="http://www.w3.org/2001/XMLSchema" xmlns:p="http://schemas.microsoft.com/office/2006/metadata/properties" xmlns:ns2="3920234c-fb0e-4fcb-8777-75dd1b2281e0" targetNamespace="http://schemas.microsoft.com/office/2006/metadata/properties" ma:root="true" ma:fieldsID="e16ed1f31c35c6daf23c6aadc48ec856" ns2:_="">
    <xsd:import namespace="3920234c-fb0e-4fcb-8777-75dd1b2281e0"/>
    <xsd:element name="properties">
      <xsd:complexType>
        <xsd:sequence>
          <xsd:element name="documentManagement">
            <xsd:complexType>
              <xsd:all>
                <xsd:element ref="ns2:Document_x0020_Type" minOccurs="0"/>
                <xsd:element ref="ns2:Organis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20234c-fb0e-4fcb-8777-75dd1b2281e0" elementFormDefault="qualified">
    <xsd:import namespace="http://schemas.microsoft.com/office/2006/documentManagement/types"/>
    <xsd:import namespace="http://schemas.microsoft.com/office/infopath/2007/PartnerControls"/>
    <xsd:element name="Document_x0020_Type" ma:index="8" nillable="true" ma:displayName="Document Type" ma:format="Dropdown" ma:internalName="Document_x0020_Type">
      <xsd:simpleType>
        <xsd:restriction base="dms:Choice">
          <xsd:enumeration value="Bank"/>
          <xsd:enumeration value="Best Practices"/>
          <xsd:enumeration value="Checklist"/>
          <xsd:enumeration value="FAQ"/>
          <xsd:enumeration value="Form/Template"/>
          <xsd:enumeration value="Guidance"/>
          <xsd:enumeration value="Journal"/>
          <xsd:enumeration value="Oracle"/>
          <xsd:enumeration value="Pack"/>
          <xsd:enumeration value="Photos"/>
          <xsd:enumeration value="Policy"/>
          <xsd:enumeration value="Procedure"/>
          <xsd:enumeration value="Schedule"/>
          <xsd:enumeration value="Staff Benefits"/>
          <xsd:enumeration value="User Guide"/>
        </xsd:restriction>
      </xsd:simpleType>
    </xsd:element>
    <xsd:element name="Organisation" ma:index="9" nillable="true" ma:displayName="Organisation" ma:format="Dropdown" ma:internalName="Organisation">
      <xsd:simpleType>
        <xsd:restriction base="dms:Choice">
          <xsd:enumeration value="CCC"/>
          <xsd:enumeration value="Fire and Rescue"/>
          <xsd:enumeration value="HDC"/>
          <xsd:enumeration value="LGSS"/>
          <xsd:enumeration value="NBC"/>
          <xsd:enumeration value="NCC"/>
          <xsd:enumeration value="NHFT"/>
          <xsd:enumeration value="NoCC"/>
          <xsd:enumeration value="OCS"/>
          <xsd:enumeration value="School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3920234c-fb0e-4fcb-8777-75dd1b2281e0">Form/Template</Document_x0020_Type>
    <Organisation xmlns="3920234c-fb0e-4fcb-8777-75dd1b2281e0">LGSS</Organisation>
  </documentManagement>
</p:properties>
</file>

<file path=customXml/itemProps1.xml><?xml version="1.0" encoding="utf-8"?>
<ds:datastoreItem xmlns:ds="http://schemas.openxmlformats.org/officeDocument/2006/customXml" ds:itemID="{4BAE21D9-CD15-4BFA-AAF9-A126DAED9E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20234c-fb0e-4fcb-8777-75dd1b228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F81D8C-106C-409E-8C88-4B09818C3BBA}">
  <ds:schemaRefs>
    <ds:schemaRef ds:uri="http://schemas.microsoft.com/sharepoint/v3/contenttype/forms"/>
  </ds:schemaRefs>
</ds:datastoreItem>
</file>

<file path=customXml/itemProps3.xml><?xml version="1.0" encoding="utf-8"?>
<ds:datastoreItem xmlns:ds="http://schemas.openxmlformats.org/officeDocument/2006/customXml" ds:itemID="{97B153E0-0499-4F7F-93A0-5DD07200FE97}">
  <ds:schemaRefs>
    <ds:schemaRef ds:uri="http://schemas.microsoft.com/office/2006/documentManagement/types"/>
    <ds:schemaRef ds:uri="3920234c-fb0e-4fcb-8777-75dd1b2281e0"/>
    <ds:schemaRef ds:uri="http://purl.org/dc/elements/1.1/"/>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649</TotalTime>
  <Words>3861</Words>
  <Application>Microsoft Office PowerPoint</Application>
  <PresentationFormat>Widescreen</PresentationFormat>
  <Paragraphs>453</Paragraphs>
  <Slides>46</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MS PGothic</vt:lpstr>
      <vt:lpstr>Arial</vt:lpstr>
      <vt:lpstr>Calibri</vt:lpstr>
      <vt:lpstr>Calibri Light</vt:lpstr>
      <vt:lpstr>Symbol</vt:lpstr>
      <vt:lpstr>Tahoma</vt:lpstr>
      <vt:lpstr>Times New Roman</vt:lpstr>
      <vt:lpstr>Wingdings</vt:lpstr>
      <vt:lpstr>LGSS</vt:lpstr>
      <vt:lpstr>The Mental Capacity Act &amp; Deprivation of Liberty Safeguards:  An Introduction </vt:lpstr>
      <vt:lpstr>PowerPoint Presentation</vt:lpstr>
      <vt:lpstr>Introductions</vt:lpstr>
      <vt:lpstr>Mental Capacity Act  </vt:lpstr>
      <vt:lpstr>Human Rights</vt:lpstr>
      <vt:lpstr>Human Rights (pg.4)</vt:lpstr>
      <vt:lpstr>PowerPoint Presentation</vt:lpstr>
      <vt:lpstr>Consent : Role of Professionals (Pg. 5)</vt:lpstr>
      <vt:lpstr>PowerPoint Presentation</vt:lpstr>
      <vt:lpstr>The Mental Capacity Act 2005 (pg.6)</vt:lpstr>
      <vt:lpstr>Introducing the MCA</vt:lpstr>
      <vt:lpstr>        Exercise:  What are the 5 Principles of the MCA in the correct order?</vt:lpstr>
      <vt:lpstr>MCA : 5 Principles</vt:lpstr>
      <vt:lpstr>Mental Capacity Act</vt:lpstr>
      <vt:lpstr>Mental Capacity Act</vt:lpstr>
      <vt:lpstr>Mental Capacity Act</vt:lpstr>
      <vt:lpstr>Principle 3  </vt:lpstr>
      <vt:lpstr>Unwise Decisions</vt:lpstr>
      <vt:lpstr>Case Scenario In re C (Adult: Refusal of Treatment) </vt:lpstr>
      <vt:lpstr>Case Scenario In re C (Adult: Refusal of Treatment) </vt:lpstr>
      <vt:lpstr>Principle 4</vt:lpstr>
      <vt:lpstr>Principle 5  </vt:lpstr>
      <vt:lpstr>So how do we assess capacity? </vt:lpstr>
      <vt:lpstr>The 2 Stage Assessment of Capacity</vt:lpstr>
      <vt:lpstr>Stage 1 Part 1 </vt:lpstr>
      <vt:lpstr>MCA Assessment : Stage 1</vt:lpstr>
      <vt:lpstr>The 2 Stage Assessment of Capacity</vt:lpstr>
      <vt:lpstr>PowerPoint Presentation</vt:lpstr>
      <vt:lpstr>Understanding &amp; Retaining</vt:lpstr>
      <vt:lpstr>Use &amp; Weighing of  Information (Pg. 10)</vt:lpstr>
      <vt:lpstr>Communication</vt:lpstr>
      <vt:lpstr>Section 5 MCA</vt:lpstr>
      <vt:lpstr>Supported Decision Making</vt:lpstr>
      <vt:lpstr>Planning for the Future (Pg.14)?</vt:lpstr>
      <vt:lpstr>Best Interests Checklist</vt:lpstr>
      <vt:lpstr>PowerPoint Presentation</vt:lpstr>
      <vt:lpstr>PowerPoint Presentation</vt:lpstr>
      <vt:lpstr>PowerPoint Presentation</vt:lpstr>
      <vt:lpstr>PowerPoint Presentation</vt:lpstr>
      <vt:lpstr>PowerPoint Presentation</vt:lpstr>
      <vt:lpstr>Restraint and Care Plans</vt:lpstr>
      <vt:lpstr>PowerPoint Presentation</vt:lpstr>
      <vt:lpstr>MCA &amp; DOLS</vt:lpstr>
      <vt:lpstr>PowerPoint Presentation</vt:lpstr>
      <vt:lpstr>MCA Principles</vt:lpstr>
      <vt:lpstr> </vt:lpstr>
    </vt:vector>
  </TitlesOfParts>
  <Company>Northants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Maddison</dc:creator>
  <cp:lastModifiedBy>Jackie King</cp:lastModifiedBy>
  <cp:revision>55</cp:revision>
  <dcterms:created xsi:type="dcterms:W3CDTF">2017-09-14T13:47:57Z</dcterms:created>
  <dcterms:modified xsi:type="dcterms:W3CDTF">2018-01-23T09:49:49Z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0x010100CC1212DA340F5F4688FCE7B1F32A5062</vt:lpwstr>
  </property>
</Properties>
</file>