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7"/>
  </p:notesMasterIdLst>
  <p:sldIdLst>
    <p:sldId id="1180" r:id="rId5"/>
    <p:sldId id="265" r:id="rId6"/>
    <p:sldId id="1181" r:id="rId7"/>
    <p:sldId id="1179" r:id="rId8"/>
    <p:sldId id="261" r:id="rId9"/>
    <p:sldId id="263" r:id="rId10"/>
    <p:sldId id="268" r:id="rId11"/>
    <p:sldId id="295" r:id="rId12"/>
    <p:sldId id="297" r:id="rId13"/>
    <p:sldId id="296" r:id="rId14"/>
    <p:sldId id="269" r:id="rId15"/>
    <p:sldId id="266" r:id="rId16"/>
    <p:sldId id="273" r:id="rId17"/>
    <p:sldId id="299" r:id="rId18"/>
    <p:sldId id="300" r:id="rId19"/>
    <p:sldId id="264" r:id="rId20"/>
    <p:sldId id="275" r:id="rId21"/>
    <p:sldId id="277" r:id="rId22"/>
    <p:sldId id="281" r:id="rId23"/>
    <p:sldId id="274" r:id="rId24"/>
    <p:sldId id="282" r:id="rId25"/>
    <p:sldId id="279" r:id="rId26"/>
    <p:sldId id="301" r:id="rId27"/>
    <p:sldId id="270" r:id="rId28"/>
    <p:sldId id="278" r:id="rId29"/>
    <p:sldId id="285" r:id="rId30"/>
    <p:sldId id="294" r:id="rId31"/>
    <p:sldId id="292" r:id="rId32"/>
    <p:sldId id="290" r:id="rId33"/>
    <p:sldId id="287" r:id="rId34"/>
    <p:sldId id="288" r:id="rId35"/>
    <p:sldId id="1182" r:id="rId36"/>
    <p:sldId id="289" r:id="rId37"/>
    <p:sldId id="284" r:id="rId38"/>
    <p:sldId id="302" r:id="rId39"/>
    <p:sldId id="293" r:id="rId40"/>
    <p:sldId id="280" r:id="rId41"/>
    <p:sldId id="276" r:id="rId42"/>
    <p:sldId id="272" r:id="rId43"/>
    <p:sldId id="303" r:id="rId44"/>
    <p:sldId id="271" r:id="rId45"/>
    <p:sldId id="1183"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78143" autoAdjust="0"/>
  </p:normalViewPr>
  <p:slideViewPr>
    <p:cSldViewPr snapToGrid="0">
      <p:cViewPr varScale="1">
        <p:scale>
          <a:sx n="63" d="100"/>
          <a:sy n="63" d="100"/>
        </p:scale>
        <p:origin x="138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cc.cambridgeshire.gov.uk\data\OCYPS\Strategy%20&amp;%20Commissioning_ND\PM&amp;QA\Service%20Areas\Learning\04%20Cross%20Phase\SEND\SEN2\2021\Data\SEN2%20Sign-Off%20Datasheet%202021%20-%20FINAL.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'Analysis graph'!$A$3</c:f>
              <c:strCache>
                <c:ptCount val="1"/>
                <c:pt idx="0">
                  <c:v>Number of EHCPS (and statements) maintained at census day - Total</c:v>
                </c:pt>
              </c:strCache>
            </c:strRef>
          </c:tx>
          <c:spPr>
            <a:ln w="28575"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'Analysis graph'!$B$2:$G$2</c:f>
              <c:numCache>
                <c:formatCode>General</c:formatCode>
                <c:ptCount val="6"/>
                <c:pt idx="0">
                  <c:v>2016</c:v>
                </c:pt>
                <c:pt idx="1">
                  <c:v>2017</c:v>
                </c:pt>
                <c:pt idx="2">
                  <c:v>2018</c:v>
                </c:pt>
                <c:pt idx="3">
                  <c:v>2019</c:v>
                </c:pt>
                <c:pt idx="4">
                  <c:v>2020</c:v>
                </c:pt>
                <c:pt idx="5">
                  <c:v>2021</c:v>
                </c:pt>
              </c:numCache>
            </c:numRef>
          </c:cat>
          <c:val>
            <c:numRef>
              <c:f>'Analysis graph'!$B$3:$G$3</c:f>
              <c:numCache>
                <c:formatCode>General</c:formatCode>
                <c:ptCount val="6"/>
                <c:pt idx="0">
                  <c:v>3204</c:v>
                </c:pt>
                <c:pt idx="1">
                  <c:v>3429</c:v>
                </c:pt>
                <c:pt idx="2">
                  <c:v>3822</c:v>
                </c:pt>
                <c:pt idx="3">
                  <c:v>4198</c:v>
                </c:pt>
                <c:pt idx="4">
                  <c:v>4690</c:v>
                </c:pt>
                <c:pt idx="5">
                  <c:v>5292</c:v>
                </c:pt>
              </c:numCache>
            </c:numRef>
          </c:val>
          <c:smooth val="0"/>
          <c:extLst>
            <c:ext xmlns:c16="http://schemas.microsoft.com/office/drawing/2014/chart" uri="{C3380CC4-5D6E-409C-BE32-E72D297353CC}">
              <c16:uniqueId val="{00000001-E293-43EC-B89F-0C527B8E1652}"/>
            </c:ext>
          </c:extLst>
        </c:ser>
        <c:dLbls>
          <c:showLegendKey val="0"/>
          <c:showVal val="0"/>
          <c:showCatName val="0"/>
          <c:showSerName val="0"/>
          <c:showPercent val="0"/>
          <c:showBubbleSize val="0"/>
        </c:dLbls>
        <c:smooth val="0"/>
        <c:axId val="1456486032"/>
        <c:axId val="1456487280"/>
      </c:lineChart>
      <c:catAx>
        <c:axId val="145648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6487280"/>
        <c:crosses val="autoZero"/>
        <c:auto val="1"/>
        <c:lblAlgn val="ctr"/>
        <c:lblOffset val="100"/>
        <c:noMultiLvlLbl val="0"/>
      </c:catAx>
      <c:valAx>
        <c:axId val="1456487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6486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6384B0-3A8C-4EBD-8D7C-8DD787C1CCE1}" type="datetimeFigureOut">
              <a:rPr lang="en-GB" smtClean="0"/>
              <a:t>17/06/2021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959B36-57EA-49A6-89ED-B287DE8218B4}" type="slidenum">
              <a:rPr lang="en-GB" smtClean="0"/>
              <a:t>‹#›</a:t>
            </a:fld>
            <a:endParaRPr lang="en-GB"/>
          </a:p>
        </p:txBody>
      </p:sp>
    </p:spTree>
    <p:extLst>
      <p:ext uri="{BB962C8B-B14F-4D97-AF65-F5344CB8AC3E}">
        <p14:creationId xmlns:p14="http://schemas.microsoft.com/office/powerpoint/2010/main" val="692178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D959B36-57EA-49A6-89ED-B287DE8218B4}" type="slidenum">
              <a:rPr lang="en-GB" smtClean="0"/>
              <a:t>4</a:t>
            </a:fld>
            <a:endParaRPr lang="en-GB"/>
          </a:p>
        </p:txBody>
      </p:sp>
    </p:spTree>
    <p:extLst>
      <p:ext uri="{BB962C8B-B14F-4D97-AF65-F5344CB8AC3E}">
        <p14:creationId xmlns:p14="http://schemas.microsoft.com/office/powerpoint/2010/main" val="1681260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D959B36-57EA-49A6-89ED-B287DE8218B4}" type="slidenum">
              <a:rPr lang="en-GB" smtClean="0"/>
              <a:t>36</a:t>
            </a:fld>
            <a:endParaRPr lang="en-GB"/>
          </a:p>
        </p:txBody>
      </p:sp>
    </p:spTree>
    <p:extLst>
      <p:ext uri="{BB962C8B-B14F-4D97-AF65-F5344CB8AC3E}">
        <p14:creationId xmlns:p14="http://schemas.microsoft.com/office/powerpoint/2010/main" val="205913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Statutory Assessment CWOs</a:t>
            </a:r>
          </a:p>
          <a:p>
            <a:endParaRPr lang="en-GB"/>
          </a:p>
          <a:p>
            <a:r>
              <a:rPr lang="en-GB"/>
              <a:t>Manage the process from the point that the Local Authority has agreed to carry out an Education, Health and Care Needs Assessment (EHCNA) until a decision is made either to </a:t>
            </a:r>
            <a:r>
              <a:rPr lang="en-GB" i="1"/>
              <a:t>not</a:t>
            </a:r>
            <a:r>
              <a:rPr lang="en-GB"/>
              <a:t> issue an EHCP </a:t>
            </a:r>
            <a:r>
              <a:rPr lang="en-GB" i="1"/>
              <a:t>or</a:t>
            </a:r>
            <a:r>
              <a:rPr lang="en-GB"/>
              <a:t>, if agreed, until an EHCP has been drafted and finalised for a young person;</a:t>
            </a:r>
          </a:p>
          <a:p>
            <a:r>
              <a:rPr lang="en-GB"/>
              <a:t>We work in geographical areas but are not directly linked to particular educational settings.</a:t>
            </a:r>
          </a:p>
          <a:p>
            <a:endParaRPr lang="en-GB" dirty="0"/>
          </a:p>
        </p:txBody>
      </p:sp>
      <p:sp>
        <p:nvSpPr>
          <p:cNvPr id="4" name="Slide Number Placeholder 3"/>
          <p:cNvSpPr>
            <a:spLocks noGrp="1"/>
          </p:cNvSpPr>
          <p:nvPr>
            <p:ph type="sldNum" sz="quarter" idx="5"/>
          </p:nvPr>
        </p:nvSpPr>
        <p:spPr/>
        <p:txBody>
          <a:bodyPr/>
          <a:lstStyle/>
          <a:p>
            <a:fld id="{ED959B36-57EA-49A6-89ED-B287DE8218B4}" type="slidenum">
              <a:rPr lang="en-GB" smtClean="0"/>
              <a:t>5</a:t>
            </a:fld>
            <a:endParaRPr lang="en-GB"/>
          </a:p>
        </p:txBody>
      </p:sp>
    </p:spTree>
    <p:extLst>
      <p:ext uri="{BB962C8B-B14F-4D97-AF65-F5344CB8AC3E}">
        <p14:creationId xmlns:p14="http://schemas.microsoft.com/office/powerpoint/2010/main" val="176151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D959B36-57EA-49A6-89ED-B287DE8218B4}" type="slidenum">
              <a:rPr lang="en-GB" smtClean="0"/>
              <a:t>14</a:t>
            </a:fld>
            <a:endParaRPr lang="en-GB"/>
          </a:p>
        </p:txBody>
      </p:sp>
    </p:spTree>
    <p:extLst>
      <p:ext uri="{BB962C8B-B14F-4D97-AF65-F5344CB8AC3E}">
        <p14:creationId xmlns:p14="http://schemas.microsoft.com/office/powerpoint/2010/main" val="4221401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D959B36-57EA-49A6-89ED-B287DE8218B4}" type="slidenum">
              <a:rPr lang="en-GB" smtClean="0"/>
              <a:t>20</a:t>
            </a:fld>
            <a:endParaRPr lang="en-GB"/>
          </a:p>
        </p:txBody>
      </p:sp>
    </p:spTree>
    <p:extLst>
      <p:ext uri="{BB962C8B-B14F-4D97-AF65-F5344CB8AC3E}">
        <p14:creationId xmlns:p14="http://schemas.microsoft.com/office/powerpoint/2010/main" val="373098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t>When a child or young person has an Education, Health and Care plan (EHCP) there is an ongoing requirement for it to be reviewed by the Local Authority at least annually (and for those in Early Years, under the age of 5, every 3-6 months).  The Annual Review is the statutory process of checking a child’s progress against their EHCP outcomes, looking at the specified needs and provision and deciding whether these need to change</a:t>
            </a:r>
          </a:p>
          <a:p>
            <a:pPr indent="0">
              <a:buNone/>
            </a:pPr>
            <a:endParaRPr lang="en-GB" sz="1200"/>
          </a:p>
          <a:p>
            <a:r>
              <a:rPr lang="en-GB" sz="1200"/>
              <a:t>This process is referred to as the Annual Review, but it is more than just a meeting. It must be undertaken in partnership with the child/young person and their parents and take account of their views, wishes and feelings. The first review of the EHCP must be held within 12 months of the initial EHCP being finalised. Subsequent reviews must be held within 12 months of the previous review.</a:t>
            </a:r>
            <a:endParaRPr lang="en-GB" sz="1200" dirty="0"/>
          </a:p>
        </p:txBody>
      </p:sp>
      <p:sp>
        <p:nvSpPr>
          <p:cNvPr id="4" name="Slide Number Placeholder 3"/>
          <p:cNvSpPr>
            <a:spLocks noGrp="1"/>
          </p:cNvSpPr>
          <p:nvPr>
            <p:ph type="sldNum" sz="quarter" idx="5"/>
          </p:nvPr>
        </p:nvSpPr>
        <p:spPr/>
        <p:txBody>
          <a:bodyPr/>
          <a:lstStyle/>
          <a:p>
            <a:fld id="{ED959B36-57EA-49A6-89ED-B287DE8218B4}" type="slidenum">
              <a:rPr lang="en-GB" smtClean="0"/>
              <a:t>26</a:t>
            </a:fld>
            <a:endParaRPr lang="en-GB"/>
          </a:p>
        </p:txBody>
      </p:sp>
    </p:spTree>
    <p:extLst>
      <p:ext uri="{BB962C8B-B14F-4D97-AF65-F5344CB8AC3E}">
        <p14:creationId xmlns:p14="http://schemas.microsoft.com/office/powerpoint/2010/main" val="1168585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0">
              <a:lnSpc>
                <a:spcPct val="107000"/>
              </a:lnSpc>
              <a:spcAft>
                <a:spcPts val="800"/>
              </a:spcAft>
              <a:buNone/>
            </a:pPr>
            <a:endParaRPr lang="en-GB" sz="110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a:latin typeface="Arial" panose="020B0604020202020204" pitchFamily="34" charset="0"/>
                <a:ea typeface="Calibri" panose="020F0502020204030204" pitchFamily="34" charset="0"/>
                <a:cs typeface="Times New Roman" panose="02020603050405020304" pitchFamily="18" charset="0"/>
              </a:rPr>
              <a:t>A request for an Annual Review of an EHC plan can be made to the Local Authority at any time if you are concerned that the provision in the EHCP no longer meets your child/young person’s needs, if they have been excluded or are at risk of exclusion or if you have a concern that the school may not be meeting their needs. The Local Authority does not have to agree to an early review, depending on the circumstances</a:t>
            </a:r>
          </a:p>
          <a:p>
            <a:pPr>
              <a:lnSpc>
                <a:spcPct val="107000"/>
              </a:lnSpc>
              <a:spcAft>
                <a:spcPts val="800"/>
              </a:spcAft>
            </a:pPr>
            <a:endParaRPr lang="en-GB" sz="12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a:latin typeface="Arial" panose="020B0604020202020204" pitchFamily="34" charset="0"/>
                <a:ea typeface="Calibri" panose="020F0502020204030204" pitchFamily="34" charset="0"/>
                <a:cs typeface="Times New Roman" panose="02020603050405020304" pitchFamily="18" charset="0"/>
              </a:rPr>
              <a:t>You should only request an early review</a:t>
            </a:r>
            <a:r>
              <a:rPr lang="en-GB" sz="1200" b="1" i="1">
                <a:latin typeface="Arial" panose="020B0604020202020204" pitchFamily="34" charset="0"/>
                <a:ea typeface="Calibri" panose="020F0502020204030204" pitchFamily="34" charset="0"/>
                <a:cs typeface="Times New Roman" panose="02020603050405020304" pitchFamily="18" charset="0"/>
              </a:rPr>
              <a:t> if </a:t>
            </a:r>
            <a:r>
              <a:rPr lang="en-GB" sz="1200">
                <a:latin typeface="Arial" panose="020B0604020202020204" pitchFamily="34" charset="0"/>
                <a:ea typeface="Calibri" panose="020F0502020204030204" pitchFamily="34" charset="0"/>
                <a:cs typeface="Times New Roman" panose="02020603050405020304" pitchFamily="18" charset="0"/>
              </a:rPr>
              <a:t>you need the EHCP to change before the Annual Review is due– if your concerns are about the school not carrying out provision, but the plan itself is accurate, you should talk to the SENCo about your concerns first.</a:t>
            </a:r>
            <a:endParaRPr lang="en-GB" sz="120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ED959B36-57EA-49A6-89ED-B287DE8218B4}" type="slidenum">
              <a:rPr lang="en-GB" smtClean="0"/>
              <a:t>27</a:t>
            </a:fld>
            <a:endParaRPr lang="en-GB"/>
          </a:p>
        </p:txBody>
      </p:sp>
    </p:spTree>
    <p:extLst>
      <p:ext uri="{BB962C8B-B14F-4D97-AF65-F5344CB8AC3E}">
        <p14:creationId xmlns:p14="http://schemas.microsoft.com/office/powerpoint/2010/main" val="3102036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Schools all have professionals who work in SEND Services (Specialist Teachers and Educational Psychologists) linked to them and will also invite them to contribute if they feel it would be beneficial. If you feel that a new assessment is required – such as from an Educational Psychologist, you can discuss this with your SENCo. Equally, if you feel an updated Occupational or Physiotherapy or a Speech and Language Therapy report is required, school can make this referral for you. For other health referrals you may need to go via your GP.</a:t>
            </a:r>
          </a:p>
        </p:txBody>
      </p:sp>
      <p:sp>
        <p:nvSpPr>
          <p:cNvPr id="4" name="Slide Number Placeholder 3"/>
          <p:cNvSpPr>
            <a:spLocks noGrp="1"/>
          </p:cNvSpPr>
          <p:nvPr>
            <p:ph type="sldNum" sz="quarter" idx="5"/>
          </p:nvPr>
        </p:nvSpPr>
        <p:spPr/>
        <p:txBody>
          <a:bodyPr/>
          <a:lstStyle/>
          <a:p>
            <a:fld id="{ED959B36-57EA-49A6-89ED-B287DE8218B4}" type="slidenum">
              <a:rPr lang="en-GB" smtClean="0"/>
              <a:t>28</a:t>
            </a:fld>
            <a:endParaRPr lang="en-GB"/>
          </a:p>
        </p:txBody>
      </p:sp>
    </p:spTree>
    <p:extLst>
      <p:ext uri="{BB962C8B-B14F-4D97-AF65-F5344CB8AC3E}">
        <p14:creationId xmlns:p14="http://schemas.microsoft.com/office/powerpoint/2010/main" val="308893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If a child/young person’s needs have changed, you should mention this at the review – this is where you can discuss with school and other professionals whether any further assessments might be required and if your child/young person has a new diagnosis, it is important that you include a copy of any medical letters so that school can include them in the Annual Review paperwork which is sent to the LA. </a:t>
            </a:r>
          </a:p>
          <a:p>
            <a:endParaRPr lang="en-GB" sz="1200" dirty="0"/>
          </a:p>
          <a:p>
            <a:r>
              <a:rPr lang="en-GB" sz="1200" dirty="0"/>
              <a:t>The LA always encourages the child/young person to attend all or at least some of their review meeting and requests that the meeting is made as pupil centred as possible.</a:t>
            </a:r>
          </a:p>
          <a:p>
            <a:endParaRPr lang="en-GB" dirty="0"/>
          </a:p>
        </p:txBody>
      </p:sp>
      <p:sp>
        <p:nvSpPr>
          <p:cNvPr id="4" name="Slide Number Placeholder 3"/>
          <p:cNvSpPr>
            <a:spLocks noGrp="1"/>
          </p:cNvSpPr>
          <p:nvPr>
            <p:ph type="sldNum" sz="quarter" idx="5"/>
          </p:nvPr>
        </p:nvSpPr>
        <p:spPr/>
        <p:txBody>
          <a:bodyPr/>
          <a:lstStyle/>
          <a:p>
            <a:fld id="{ED959B36-57EA-49A6-89ED-B287DE8218B4}" type="slidenum">
              <a:rPr lang="en-GB" smtClean="0"/>
              <a:t>34</a:t>
            </a:fld>
            <a:endParaRPr lang="en-GB"/>
          </a:p>
        </p:txBody>
      </p:sp>
    </p:spTree>
    <p:extLst>
      <p:ext uri="{BB962C8B-B14F-4D97-AF65-F5344CB8AC3E}">
        <p14:creationId xmlns:p14="http://schemas.microsoft.com/office/powerpoint/2010/main" val="611865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dirty="0"/>
          </a:p>
          <a:p>
            <a:endParaRPr lang="en-GB" dirty="0"/>
          </a:p>
          <a:p>
            <a:r>
              <a:rPr lang="en-GB" dirty="0"/>
              <a:t>It is an opportunity for you to ask the school questions and for any amendments to the EHCP to be discussed and recorded. LA Officers are not always able to attend Annual Reviews and therefore it is vital that all discussions and requested amends to a plan, along with evidence to support these requests are clearly included in the paperwork. </a:t>
            </a:r>
          </a:p>
          <a:p>
            <a:r>
              <a:rPr lang="en-GB" sz="1200" dirty="0"/>
              <a:t>If a child/young person’s needs have changed, you should mention this at the review – this is where you can discuss with school and other professionals whether any further assessments might be required and if your child/young person has a new diagnosis, it is important that you include a copy of any medical letters so that school can include them in the Annual Review paperwork which is sent to the LA. </a:t>
            </a:r>
          </a:p>
          <a:p>
            <a:endParaRPr lang="en-GB" dirty="0"/>
          </a:p>
        </p:txBody>
      </p:sp>
      <p:sp>
        <p:nvSpPr>
          <p:cNvPr id="4" name="Slide Number Placeholder 3"/>
          <p:cNvSpPr>
            <a:spLocks noGrp="1"/>
          </p:cNvSpPr>
          <p:nvPr>
            <p:ph type="sldNum" sz="quarter" idx="5"/>
          </p:nvPr>
        </p:nvSpPr>
        <p:spPr/>
        <p:txBody>
          <a:bodyPr/>
          <a:lstStyle/>
          <a:p>
            <a:fld id="{ED959B36-57EA-49A6-89ED-B287DE8218B4}" type="slidenum">
              <a:rPr lang="en-GB" smtClean="0"/>
              <a:t>35</a:t>
            </a:fld>
            <a:endParaRPr lang="en-GB"/>
          </a:p>
        </p:txBody>
      </p:sp>
    </p:spTree>
    <p:extLst>
      <p:ext uri="{BB962C8B-B14F-4D97-AF65-F5344CB8AC3E}">
        <p14:creationId xmlns:p14="http://schemas.microsoft.com/office/powerpoint/2010/main" val="3173895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5"/>
          <p:cNvSpPr>
            <a:spLocks/>
          </p:cNvSpPr>
          <p:nvPr userDrawn="1"/>
        </p:nvSpPr>
        <p:spPr bwMode="auto">
          <a:xfrm>
            <a:off x="9973734" y="755651"/>
            <a:ext cx="3227917" cy="6102349"/>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fontAlgn="base">
              <a:spcBef>
                <a:spcPct val="0"/>
              </a:spcBef>
              <a:spcAft>
                <a:spcPct val="0"/>
              </a:spcAft>
              <a:defRPr/>
            </a:pPr>
            <a:endParaRPr lang="en-GB" sz="2400">
              <a:solidFill>
                <a:srgbClr val="002F5D"/>
              </a:solidFill>
              <a:cs typeface="Arial" charset="0"/>
            </a:endParaRPr>
          </a:p>
        </p:txBody>
      </p:sp>
      <p:sp>
        <p:nvSpPr>
          <p:cNvPr id="2" name="Title 1"/>
          <p:cNvSpPr>
            <a:spLocks noGrp="1"/>
          </p:cNvSpPr>
          <p:nvPr>
            <p:ph type="title"/>
          </p:nvPr>
        </p:nvSpPr>
        <p:spPr>
          <a:xfrm>
            <a:off x="609600" y="275167"/>
            <a:ext cx="8558741" cy="1143000"/>
          </a:xfrm>
        </p:spPr>
        <p:txBody>
          <a:bodyPr/>
          <a:lstStyle>
            <a:lvl1pPr algn="l">
              <a:defRPr sz="4800" b="1">
                <a:solidFill>
                  <a:schemeClr val="bg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609601" y="1600201"/>
            <a:ext cx="9242164" cy="4525433"/>
          </a:xfrm>
          <a:prstGeom prst="rect">
            <a:avLst/>
          </a:prstGeom>
        </p:spPr>
        <p:txBody>
          <a:bodyPr rIns="0">
            <a:normAutofit/>
          </a:bodyPr>
          <a:lstStyle>
            <a:lvl1pPr marL="0" indent="239994">
              <a:spcBef>
                <a:spcPts val="0"/>
              </a:spcBef>
              <a:buFont typeface="Arial" panose="020B0604020202020204" pitchFamily="34" charset="0"/>
              <a:buChar char="•"/>
              <a:defRPr sz="3733" baseline="0">
                <a:solidFill>
                  <a:schemeClr val="tx1"/>
                </a:solidFill>
              </a:defRPr>
            </a:lvl1pPr>
            <a:lvl2pPr marL="239994" indent="239994">
              <a:spcBef>
                <a:spcPts val="0"/>
              </a:spcBef>
              <a:buFont typeface="Arial" panose="020B0604020202020204" pitchFamily="34" charset="0"/>
              <a:buChar char="•"/>
              <a:defRPr sz="3200" baseline="0">
                <a:solidFill>
                  <a:schemeClr val="tx1"/>
                </a:solidFill>
              </a:defRPr>
            </a:lvl2pPr>
            <a:lvl3pPr marL="479988" indent="239994">
              <a:spcBef>
                <a:spcPts val="0"/>
              </a:spcBef>
              <a:buFont typeface="Arial" panose="020B0604020202020204" pitchFamily="34" charset="0"/>
              <a:buChar char="•"/>
              <a:defRPr sz="2667" baseline="0">
                <a:solidFill>
                  <a:schemeClr val="tx1"/>
                </a:solidFill>
              </a:defRPr>
            </a:lvl3pPr>
            <a:lvl4pPr marL="719982" indent="239994">
              <a:spcBef>
                <a:spcPts val="0"/>
              </a:spcBef>
              <a:buFont typeface="Arial" panose="020B0604020202020204" pitchFamily="34" charset="0"/>
              <a:buChar char="•"/>
              <a:defRPr sz="2400" baseline="0">
                <a:solidFill>
                  <a:schemeClr val="tx1"/>
                </a:solidFill>
              </a:defRPr>
            </a:lvl4pPr>
            <a:lvl5pPr marL="959976" indent="239994">
              <a:spcBef>
                <a:spcPts val="0"/>
              </a:spcBef>
              <a:buFont typeface="Arial" panose="020B0604020202020204" pitchFamily="34" charset="0"/>
              <a:buChar char="•"/>
              <a:defRPr sz="2400" baseline="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3"/>
          <p:cNvSpPr>
            <a:spLocks noGrp="1"/>
          </p:cNvSpPr>
          <p:nvPr>
            <p:ph type="dt" sz="half" idx="10"/>
          </p:nvPr>
        </p:nvSpPr>
        <p:spPr/>
        <p:txBody>
          <a:bodyPr/>
          <a:lstStyle>
            <a:lvl1pPr>
              <a:defRPr/>
            </a:lvl1pPr>
          </a:lstStyle>
          <a:p>
            <a:pPr>
              <a:defRPr/>
            </a:pPr>
            <a:fld id="{B4F9954B-2C32-49B0-804C-93E39A7E32F5}" type="datetime1">
              <a:rPr lang="en-GB" smtClean="0">
                <a:solidFill>
                  <a:srgbClr val="002F5D">
                    <a:tint val="75000"/>
                  </a:srgbClr>
                </a:solidFill>
              </a:rPr>
              <a:t>17/06/2021</a:t>
            </a:fld>
            <a:endParaRPr lang="en-GB" dirty="0">
              <a:solidFill>
                <a:srgbClr val="002F5D">
                  <a:tint val="75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srgbClr val="002F5D">
                  <a:tint val="7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8F63364B-1C40-4A9E-92B7-4AA07C0EBFF2}" type="slidenum">
              <a:rPr lang="en-GB">
                <a:solidFill>
                  <a:srgbClr val="002F5D">
                    <a:tint val="75000"/>
                  </a:srgbClr>
                </a:solidFill>
              </a:rPr>
              <a:pPr>
                <a:defRPr/>
              </a:pPr>
              <a:t>‹#›</a:t>
            </a:fld>
            <a:endParaRPr lang="en-GB">
              <a:solidFill>
                <a:srgbClr val="002F5D">
                  <a:tint val="75000"/>
                </a:srgbClr>
              </a:solidFill>
            </a:endParaRPr>
          </a:p>
        </p:txBody>
      </p:sp>
    </p:spTree>
    <p:extLst>
      <p:ext uri="{BB962C8B-B14F-4D97-AF65-F5344CB8AC3E}">
        <p14:creationId xmlns:p14="http://schemas.microsoft.com/office/powerpoint/2010/main" val="130912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Other titl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4433" y="548218"/>
            <a:ext cx="3403600" cy="728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5"/>
          <p:cNvSpPr>
            <a:spLocks/>
          </p:cNvSpPr>
          <p:nvPr userDrawn="1"/>
        </p:nvSpPr>
        <p:spPr bwMode="auto">
          <a:xfrm>
            <a:off x="9973734" y="755651"/>
            <a:ext cx="3227917" cy="6102349"/>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fontAlgn="base">
              <a:spcBef>
                <a:spcPct val="0"/>
              </a:spcBef>
              <a:spcAft>
                <a:spcPct val="0"/>
              </a:spcAft>
              <a:defRPr/>
            </a:pPr>
            <a:endParaRPr lang="en-GB" sz="2400">
              <a:solidFill>
                <a:srgbClr val="002F5D"/>
              </a:solidFill>
              <a:cs typeface="Arial" charset="0"/>
            </a:endParaRPr>
          </a:p>
        </p:txBody>
      </p:sp>
      <p:sp>
        <p:nvSpPr>
          <p:cNvPr id="2" name="Title 1"/>
          <p:cNvSpPr>
            <a:spLocks noGrp="1"/>
          </p:cNvSpPr>
          <p:nvPr>
            <p:ph type="title"/>
          </p:nvPr>
        </p:nvSpPr>
        <p:spPr>
          <a:xfrm>
            <a:off x="963085" y="4101075"/>
            <a:ext cx="9261375" cy="1379869"/>
          </a:xfrm>
        </p:spPr>
        <p:txBody>
          <a:bodyPr anchor="t"/>
          <a:lstStyle>
            <a:lvl1pPr algn="l">
              <a:defRPr sz="5333" b="1" cap="none" baseline="0">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963084" y="2180862"/>
            <a:ext cx="10363200" cy="1344149"/>
          </a:xfrm>
          <a:prstGeom prst="rect">
            <a:avLst/>
          </a:prstGeom>
        </p:spPr>
        <p:txBody>
          <a:bodyPr anchor="b"/>
          <a:lstStyle>
            <a:lvl1pPr marL="0" indent="0">
              <a:buNone/>
              <a:defRPr sz="4800" b="0">
                <a:solidFill>
                  <a:schemeClr val="bg1"/>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6" name="Date Placeholder 3"/>
          <p:cNvSpPr>
            <a:spLocks noGrp="1"/>
          </p:cNvSpPr>
          <p:nvPr>
            <p:ph type="dt" sz="half" idx="10"/>
          </p:nvPr>
        </p:nvSpPr>
        <p:spPr>
          <a:xfrm>
            <a:off x="893233" y="6356351"/>
            <a:ext cx="2844800" cy="366183"/>
          </a:xfrm>
        </p:spPr>
        <p:txBody>
          <a:bodyPr/>
          <a:lstStyle>
            <a:lvl1pPr>
              <a:defRPr/>
            </a:lvl1pPr>
          </a:lstStyle>
          <a:p>
            <a:pPr>
              <a:defRPr/>
            </a:pPr>
            <a:fld id="{C005E956-2220-442B-B173-D9123ADA15A7}" type="datetime1">
              <a:rPr lang="en-GB" smtClean="0">
                <a:solidFill>
                  <a:srgbClr val="002F5D">
                    <a:tint val="75000"/>
                  </a:srgbClr>
                </a:solidFill>
              </a:rPr>
              <a:t>17/06/2021</a:t>
            </a:fld>
            <a:endParaRPr lang="en-GB" dirty="0">
              <a:solidFill>
                <a:srgbClr val="002F5D">
                  <a:tint val="75000"/>
                </a:srgbClr>
              </a:solidFill>
            </a:endParaRPr>
          </a:p>
        </p:txBody>
      </p:sp>
      <p:sp>
        <p:nvSpPr>
          <p:cNvPr id="7" name="Footer Placeholder 4"/>
          <p:cNvSpPr>
            <a:spLocks noGrp="1"/>
          </p:cNvSpPr>
          <p:nvPr>
            <p:ph type="ftr" sz="quarter" idx="11"/>
          </p:nvPr>
        </p:nvSpPr>
        <p:spPr/>
        <p:txBody>
          <a:bodyPr/>
          <a:lstStyle>
            <a:lvl1pPr>
              <a:defRPr/>
            </a:lvl1pPr>
          </a:lstStyle>
          <a:p>
            <a:pPr>
              <a:defRPr/>
            </a:pPr>
            <a:endParaRPr lang="en-GB">
              <a:solidFill>
                <a:srgbClr val="002F5D">
                  <a:tint val="75000"/>
                </a:srgbClr>
              </a:solidFill>
            </a:endParaRPr>
          </a:p>
        </p:txBody>
      </p:sp>
      <p:sp>
        <p:nvSpPr>
          <p:cNvPr id="8" name="Slide Number Placeholder 5"/>
          <p:cNvSpPr>
            <a:spLocks noGrp="1"/>
          </p:cNvSpPr>
          <p:nvPr>
            <p:ph type="sldNum" sz="quarter" idx="12"/>
          </p:nvPr>
        </p:nvSpPr>
        <p:spPr/>
        <p:txBody>
          <a:bodyPr/>
          <a:lstStyle>
            <a:lvl1pPr>
              <a:defRPr/>
            </a:lvl1pPr>
          </a:lstStyle>
          <a:p>
            <a:pPr>
              <a:defRPr/>
            </a:pPr>
            <a:fld id="{DA6905AD-A0C2-43D3-9F6A-4610DD3BBCD8}" type="slidenum">
              <a:rPr lang="en-GB">
                <a:solidFill>
                  <a:srgbClr val="002F5D">
                    <a:tint val="75000"/>
                  </a:srgbClr>
                </a:solidFill>
              </a:rPr>
              <a:pPr>
                <a:defRPr/>
              </a:pPr>
              <a:t>‹#›</a:t>
            </a:fld>
            <a:endParaRPr lang="en-GB">
              <a:solidFill>
                <a:srgbClr val="002F5D">
                  <a:tint val="75000"/>
                </a:srgbClr>
              </a:solidFill>
            </a:endParaRPr>
          </a:p>
        </p:txBody>
      </p:sp>
    </p:spTree>
    <p:extLst>
      <p:ext uri="{BB962C8B-B14F-4D97-AF65-F5344CB8AC3E}">
        <p14:creationId xmlns:p14="http://schemas.microsoft.com/office/powerpoint/2010/main" val="4150903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5"/>
          <p:cNvSpPr>
            <a:spLocks/>
          </p:cNvSpPr>
          <p:nvPr userDrawn="1"/>
        </p:nvSpPr>
        <p:spPr bwMode="auto">
          <a:xfrm>
            <a:off x="9973734" y="755651"/>
            <a:ext cx="3227917" cy="6102349"/>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fontAlgn="base">
              <a:spcBef>
                <a:spcPct val="0"/>
              </a:spcBef>
              <a:spcAft>
                <a:spcPct val="0"/>
              </a:spcAft>
              <a:defRPr/>
            </a:pPr>
            <a:endParaRPr lang="en-GB" sz="2400">
              <a:solidFill>
                <a:srgbClr val="002F5D"/>
              </a:solidFill>
              <a:cs typeface="Arial" charset="0"/>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4" name="Date Placeholder 3"/>
          <p:cNvSpPr>
            <a:spLocks noGrp="1"/>
          </p:cNvSpPr>
          <p:nvPr>
            <p:ph type="dt" sz="half" idx="10"/>
          </p:nvPr>
        </p:nvSpPr>
        <p:spPr/>
        <p:txBody>
          <a:bodyPr/>
          <a:lstStyle>
            <a:lvl1pPr>
              <a:defRPr/>
            </a:lvl1pPr>
          </a:lstStyle>
          <a:p>
            <a:pPr>
              <a:defRPr/>
            </a:pPr>
            <a:fld id="{25065139-BB43-40E0-84F9-AE822C6FE38A}" type="datetime1">
              <a:rPr lang="en-GB" smtClean="0">
                <a:solidFill>
                  <a:srgbClr val="002F5D">
                    <a:tint val="75000"/>
                  </a:srgbClr>
                </a:solidFill>
              </a:rPr>
              <a:t>17/06/2021</a:t>
            </a:fld>
            <a:endParaRPr lang="en-GB" dirty="0">
              <a:solidFill>
                <a:srgbClr val="002F5D">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srgbClr val="002F5D">
                  <a:tint val="7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242172ED-39CC-4E5D-985E-FA68EC6D594C}" type="slidenum">
              <a:rPr lang="en-GB">
                <a:solidFill>
                  <a:srgbClr val="002F5D">
                    <a:tint val="75000"/>
                  </a:srgbClr>
                </a:solidFill>
              </a:rPr>
              <a:pPr>
                <a:defRPr/>
              </a:pPr>
              <a:t>‹#›</a:t>
            </a:fld>
            <a:endParaRPr lang="en-GB">
              <a:solidFill>
                <a:srgbClr val="002F5D">
                  <a:tint val="75000"/>
                </a:srgbClr>
              </a:solidFill>
            </a:endParaRPr>
          </a:p>
        </p:txBody>
      </p:sp>
    </p:spTree>
    <p:extLst>
      <p:ext uri="{BB962C8B-B14F-4D97-AF65-F5344CB8AC3E}">
        <p14:creationId xmlns:p14="http://schemas.microsoft.com/office/powerpoint/2010/main" val="2861866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
          <p:cNvSpPr>
            <a:spLocks/>
          </p:cNvSpPr>
          <p:nvPr userDrawn="1"/>
        </p:nvSpPr>
        <p:spPr bwMode="auto">
          <a:xfrm>
            <a:off x="9973734" y="755651"/>
            <a:ext cx="3227917" cy="6102349"/>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fontAlgn="base">
              <a:spcBef>
                <a:spcPct val="0"/>
              </a:spcBef>
              <a:spcAft>
                <a:spcPct val="0"/>
              </a:spcAft>
              <a:defRPr/>
            </a:pPr>
            <a:endParaRPr lang="en-GB" sz="2400">
              <a:solidFill>
                <a:srgbClr val="002F5D"/>
              </a:solidFill>
              <a:cs typeface="Arial" charset="0"/>
            </a:endParaRPr>
          </a:p>
        </p:txBody>
      </p:sp>
      <p:sp>
        <p:nvSpPr>
          <p:cNvPr id="3" name="Date Placeholder 3"/>
          <p:cNvSpPr>
            <a:spLocks noGrp="1"/>
          </p:cNvSpPr>
          <p:nvPr>
            <p:ph type="dt" sz="half" idx="10"/>
          </p:nvPr>
        </p:nvSpPr>
        <p:spPr/>
        <p:txBody>
          <a:bodyPr/>
          <a:lstStyle>
            <a:lvl1pPr>
              <a:defRPr/>
            </a:lvl1pPr>
          </a:lstStyle>
          <a:p>
            <a:pPr>
              <a:defRPr/>
            </a:pPr>
            <a:fld id="{A23BE225-C889-4C40-B258-B83F686661C2}" type="datetime1">
              <a:rPr lang="en-GB" smtClean="0">
                <a:solidFill>
                  <a:srgbClr val="002F5D">
                    <a:tint val="75000"/>
                  </a:srgbClr>
                </a:solidFill>
              </a:rPr>
              <a:t>17/06/2021</a:t>
            </a:fld>
            <a:endParaRPr lang="en-GB" dirty="0">
              <a:solidFill>
                <a:srgbClr val="002F5D">
                  <a:tint val="75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en-GB">
              <a:solidFill>
                <a:srgbClr val="002F5D">
                  <a:tint val="75000"/>
                </a:srgbClr>
              </a:solidFill>
            </a:endParaRPr>
          </a:p>
        </p:txBody>
      </p:sp>
      <p:sp>
        <p:nvSpPr>
          <p:cNvPr id="5" name="Slide Number Placeholder 5"/>
          <p:cNvSpPr>
            <a:spLocks noGrp="1"/>
          </p:cNvSpPr>
          <p:nvPr>
            <p:ph type="sldNum" sz="quarter" idx="12"/>
          </p:nvPr>
        </p:nvSpPr>
        <p:spPr/>
        <p:txBody>
          <a:bodyPr/>
          <a:lstStyle>
            <a:lvl1pPr>
              <a:defRPr/>
            </a:lvl1pPr>
          </a:lstStyle>
          <a:p>
            <a:pPr>
              <a:defRPr/>
            </a:pPr>
            <a:fld id="{A522921A-10F3-41AD-9677-AAA492D3DF2E}" type="slidenum">
              <a:rPr lang="en-GB">
                <a:solidFill>
                  <a:srgbClr val="002F5D">
                    <a:tint val="75000"/>
                  </a:srgbClr>
                </a:solidFill>
              </a:rPr>
              <a:pPr>
                <a:defRPr/>
              </a:pPr>
              <a:t>‹#›</a:t>
            </a:fld>
            <a:endParaRPr lang="en-GB">
              <a:solidFill>
                <a:srgbClr val="002F5D">
                  <a:tint val="75000"/>
                </a:srgbClr>
              </a:solidFill>
            </a:endParaRPr>
          </a:p>
        </p:txBody>
      </p:sp>
    </p:spTree>
    <p:extLst>
      <p:ext uri="{BB962C8B-B14F-4D97-AF65-F5344CB8AC3E}">
        <p14:creationId xmlns:p14="http://schemas.microsoft.com/office/powerpoint/2010/main" val="144774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Freeform 5"/>
          <p:cNvSpPr>
            <a:spLocks/>
          </p:cNvSpPr>
          <p:nvPr userDrawn="1"/>
        </p:nvSpPr>
        <p:spPr bwMode="auto">
          <a:xfrm>
            <a:off x="9973734" y="755651"/>
            <a:ext cx="3227917" cy="6102349"/>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fontAlgn="base">
              <a:spcBef>
                <a:spcPct val="0"/>
              </a:spcBef>
              <a:spcAft>
                <a:spcPct val="0"/>
              </a:spcAft>
              <a:defRPr/>
            </a:pPr>
            <a:endParaRPr lang="en-GB" sz="2400">
              <a:solidFill>
                <a:srgbClr val="002F5D"/>
              </a:solidFill>
              <a:cs typeface="Arial" charset="0"/>
            </a:endParaRPr>
          </a:p>
        </p:txBody>
      </p:sp>
      <p:sp>
        <p:nvSpPr>
          <p:cNvPr id="3" name="Picture Placeholder 2"/>
          <p:cNvSpPr>
            <a:spLocks noGrp="1"/>
          </p:cNvSpPr>
          <p:nvPr>
            <p:ph type="pic" idx="1"/>
          </p:nvPr>
        </p:nvSpPr>
        <p:spPr>
          <a:xfrm>
            <a:off x="623392" y="1604798"/>
            <a:ext cx="7392821" cy="4306821"/>
          </a:xfrm>
          <a:prstGeom prst="rect">
            <a:avLst/>
          </a:prstGeo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GB" noProof="0"/>
          </a:p>
        </p:txBody>
      </p:sp>
      <p:sp>
        <p:nvSpPr>
          <p:cNvPr id="8"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5" name="Date Placeholder 3"/>
          <p:cNvSpPr>
            <a:spLocks noGrp="1"/>
          </p:cNvSpPr>
          <p:nvPr>
            <p:ph type="dt" sz="half" idx="10"/>
          </p:nvPr>
        </p:nvSpPr>
        <p:spPr/>
        <p:txBody>
          <a:bodyPr/>
          <a:lstStyle>
            <a:lvl1pPr>
              <a:defRPr/>
            </a:lvl1pPr>
          </a:lstStyle>
          <a:p>
            <a:pPr>
              <a:defRPr/>
            </a:pPr>
            <a:fld id="{2616F292-4AE8-4724-82BE-16EE9B3E0E91}" type="datetime1">
              <a:rPr lang="en-GB" smtClean="0">
                <a:solidFill>
                  <a:srgbClr val="002F5D">
                    <a:tint val="75000"/>
                  </a:srgbClr>
                </a:solidFill>
              </a:rPr>
              <a:t>17/06/2021</a:t>
            </a:fld>
            <a:endParaRPr lang="en-GB" dirty="0">
              <a:solidFill>
                <a:srgbClr val="002F5D">
                  <a:tint val="75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srgbClr val="002F5D">
                  <a:tint val="75000"/>
                </a:srgbClr>
              </a:solidFill>
            </a:endParaRPr>
          </a:p>
        </p:txBody>
      </p:sp>
      <p:sp>
        <p:nvSpPr>
          <p:cNvPr id="7" name="Slide Number Placeholder 5"/>
          <p:cNvSpPr>
            <a:spLocks noGrp="1"/>
          </p:cNvSpPr>
          <p:nvPr>
            <p:ph type="sldNum" sz="quarter" idx="12"/>
          </p:nvPr>
        </p:nvSpPr>
        <p:spPr/>
        <p:txBody>
          <a:bodyPr/>
          <a:lstStyle>
            <a:lvl1pPr>
              <a:defRPr/>
            </a:lvl1pPr>
          </a:lstStyle>
          <a:p>
            <a:pPr>
              <a:defRPr/>
            </a:pPr>
            <a:fld id="{BF7FBE30-81EE-429D-B5CF-73648143C2F5}" type="slidenum">
              <a:rPr lang="en-GB">
                <a:solidFill>
                  <a:srgbClr val="002F5D">
                    <a:tint val="75000"/>
                  </a:srgbClr>
                </a:solidFill>
              </a:rPr>
              <a:pPr>
                <a:defRPr/>
              </a:pPr>
              <a:t>‹#›</a:t>
            </a:fld>
            <a:endParaRPr lang="en-GB">
              <a:solidFill>
                <a:srgbClr val="002F5D">
                  <a:tint val="75000"/>
                </a:srgbClr>
              </a:solidFill>
            </a:endParaRPr>
          </a:p>
        </p:txBody>
      </p:sp>
    </p:spTree>
    <p:extLst>
      <p:ext uri="{BB962C8B-B14F-4D97-AF65-F5344CB8AC3E}">
        <p14:creationId xmlns:p14="http://schemas.microsoft.com/office/powerpoint/2010/main" val="9547912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846273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4" name="Date Placeholder 3"/>
          <p:cNvSpPr>
            <a:spLocks noGrp="1"/>
          </p:cNvSpPr>
          <p:nvPr>
            <p:ph type="dt" sz="half" idx="2"/>
          </p:nvPr>
        </p:nvSpPr>
        <p:spPr>
          <a:xfrm>
            <a:off x="609600" y="6356351"/>
            <a:ext cx="2844800" cy="366183"/>
          </a:xfrm>
          <a:prstGeom prst="rect">
            <a:avLst/>
          </a:prstGeom>
        </p:spPr>
        <p:txBody>
          <a:bodyPr vert="horz" lIns="91440" tIns="45720" rIns="91440" bIns="45720" rtlCol="0" anchor="ctr"/>
          <a:lstStyle>
            <a:lvl1pPr algn="l" fontAlgn="auto">
              <a:spcBef>
                <a:spcPts val="0"/>
              </a:spcBef>
              <a:spcAft>
                <a:spcPts val="0"/>
              </a:spcAft>
              <a:defRPr sz="1600">
                <a:solidFill>
                  <a:schemeClr val="tx1">
                    <a:tint val="75000"/>
                  </a:schemeClr>
                </a:solidFill>
                <a:latin typeface="+mn-lt"/>
                <a:cs typeface="+mn-cs"/>
              </a:defRPr>
            </a:lvl1pPr>
          </a:lstStyle>
          <a:p>
            <a:pPr>
              <a:defRPr/>
            </a:pPr>
            <a:fld id="{5E607075-8D8D-47C3-B33B-3CC7F711EF42}" type="datetime1">
              <a:rPr lang="en-GB" smtClean="0">
                <a:solidFill>
                  <a:srgbClr val="002F5D">
                    <a:tint val="75000"/>
                  </a:srgbClr>
                </a:solidFill>
              </a:rPr>
              <a:t>17/06/2021</a:t>
            </a:fld>
            <a:endParaRPr lang="en-GB" dirty="0">
              <a:solidFill>
                <a:srgbClr val="002F5D">
                  <a:tint val="75000"/>
                </a:srgbClr>
              </a:solidFill>
            </a:endParaRPr>
          </a:p>
        </p:txBody>
      </p:sp>
      <p:sp>
        <p:nvSpPr>
          <p:cNvPr id="5" name="Footer Placeholder 4"/>
          <p:cNvSpPr>
            <a:spLocks noGrp="1"/>
          </p:cNvSpPr>
          <p:nvPr>
            <p:ph type="ftr" sz="quarter" idx="3"/>
          </p:nvPr>
        </p:nvSpPr>
        <p:spPr>
          <a:xfrm>
            <a:off x="4165600" y="6356351"/>
            <a:ext cx="3860800" cy="366183"/>
          </a:xfrm>
          <a:prstGeom prst="rect">
            <a:avLst/>
          </a:prstGeom>
        </p:spPr>
        <p:txBody>
          <a:bodyPr vert="horz" lIns="91440" tIns="45720" rIns="91440" bIns="45720" rtlCol="0" anchor="ctr"/>
          <a:lstStyle>
            <a:lvl1pPr algn="ctr" fontAlgn="auto">
              <a:spcBef>
                <a:spcPts val="0"/>
              </a:spcBef>
              <a:spcAft>
                <a:spcPts val="0"/>
              </a:spcAft>
              <a:defRPr sz="1600">
                <a:solidFill>
                  <a:schemeClr val="tx1">
                    <a:tint val="75000"/>
                  </a:schemeClr>
                </a:solidFill>
                <a:latin typeface="+mn-lt"/>
                <a:cs typeface="+mn-cs"/>
              </a:defRPr>
            </a:lvl1pPr>
          </a:lstStyle>
          <a:p>
            <a:pPr>
              <a:defRPr/>
            </a:pPr>
            <a:endParaRPr lang="en-GB">
              <a:solidFill>
                <a:srgbClr val="002F5D">
                  <a:tint val="75000"/>
                </a:srgbClr>
              </a:solidFill>
            </a:endParaRPr>
          </a:p>
        </p:txBody>
      </p:sp>
      <p:sp>
        <p:nvSpPr>
          <p:cNvPr id="6" name="Slide Number Placeholder 5"/>
          <p:cNvSpPr>
            <a:spLocks noGrp="1"/>
          </p:cNvSpPr>
          <p:nvPr>
            <p:ph type="sldNum" sz="quarter" idx="4"/>
          </p:nvPr>
        </p:nvSpPr>
        <p:spPr>
          <a:xfrm>
            <a:off x="8737600" y="6356351"/>
            <a:ext cx="2844800" cy="366183"/>
          </a:xfrm>
          <a:prstGeom prst="rect">
            <a:avLst/>
          </a:prstGeom>
        </p:spPr>
        <p:txBody>
          <a:bodyPr vert="horz" lIns="91440" tIns="45720" rIns="91440" bIns="45720" rtlCol="0" anchor="ctr"/>
          <a:lstStyle>
            <a:lvl1pPr algn="r" fontAlgn="auto">
              <a:spcBef>
                <a:spcPts val="0"/>
              </a:spcBef>
              <a:spcAft>
                <a:spcPts val="0"/>
              </a:spcAft>
              <a:defRPr sz="1600">
                <a:solidFill>
                  <a:schemeClr val="tx1">
                    <a:tint val="75000"/>
                  </a:schemeClr>
                </a:solidFill>
                <a:latin typeface="+mn-lt"/>
                <a:cs typeface="+mn-cs"/>
              </a:defRPr>
            </a:lvl1pPr>
          </a:lstStyle>
          <a:p>
            <a:pPr>
              <a:defRPr/>
            </a:pPr>
            <a:fld id="{BE1AABAB-A036-42D7-833F-6B7160F4E1BC}" type="slidenum">
              <a:rPr lang="en-GB">
                <a:solidFill>
                  <a:srgbClr val="002F5D">
                    <a:tint val="75000"/>
                  </a:srgbClr>
                </a:solidFill>
              </a:rPr>
              <a:pPr>
                <a:defRPr/>
              </a:pPr>
              <a:t>‹#›</a:t>
            </a:fld>
            <a:endParaRPr lang="en-GB">
              <a:solidFill>
                <a:srgbClr val="002F5D">
                  <a:tint val="75000"/>
                </a:srgbClr>
              </a:solidFill>
            </a:endParaRPr>
          </a:p>
        </p:txBody>
      </p:sp>
      <p:grpSp>
        <p:nvGrpSpPr>
          <p:cNvPr id="10" name="Group 12"/>
          <p:cNvGrpSpPr>
            <a:grpSpLocks noChangeAspect="1"/>
          </p:cNvGrpSpPr>
          <p:nvPr userDrawn="1"/>
        </p:nvGrpSpPr>
        <p:grpSpPr bwMode="auto">
          <a:xfrm>
            <a:off x="9414934" y="645585"/>
            <a:ext cx="2516717" cy="535516"/>
            <a:chOff x="0" y="1007"/>
            <a:chExt cx="5760" cy="1226"/>
          </a:xfrm>
        </p:grpSpPr>
        <p:sp>
          <p:nvSpPr>
            <p:cNvPr id="11" name="AutoShape 11"/>
            <p:cNvSpPr>
              <a:spLocks noChangeAspect="1" noChangeArrowheads="1" noTextEdit="1"/>
            </p:cNvSpPr>
            <p:nvPr userDrawn="1"/>
          </p:nvSpPr>
          <p:spPr bwMode="auto">
            <a:xfrm>
              <a:off x="0" y="1007"/>
              <a:ext cx="5760" cy="1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12" name="Freeform 13"/>
            <p:cNvSpPr>
              <a:spLocks/>
            </p:cNvSpPr>
            <p:nvPr userDrawn="1"/>
          </p:nvSpPr>
          <p:spPr bwMode="auto">
            <a:xfrm>
              <a:off x="2178" y="1063"/>
              <a:ext cx="276" cy="425"/>
            </a:xfrm>
            <a:custGeom>
              <a:avLst/>
              <a:gdLst>
                <a:gd name="T0" fmla="*/ 0 w 172"/>
                <a:gd name="T1" fmla="*/ 343 h 264"/>
                <a:gd name="T2" fmla="*/ 265 w 172"/>
                <a:gd name="T3" fmla="*/ 0 h 264"/>
                <a:gd name="T4" fmla="*/ 417 w 172"/>
                <a:gd name="T5" fmla="*/ 37 h 264"/>
                <a:gd name="T6" fmla="*/ 443 w 172"/>
                <a:gd name="T7" fmla="*/ 72 h 264"/>
                <a:gd name="T8" fmla="*/ 443 w 172"/>
                <a:gd name="T9" fmla="*/ 93 h 264"/>
                <a:gd name="T10" fmla="*/ 425 w 172"/>
                <a:gd name="T11" fmla="*/ 111 h 264"/>
                <a:gd name="T12" fmla="*/ 409 w 172"/>
                <a:gd name="T13" fmla="*/ 106 h 264"/>
                <a:gd name="T14" fmla="*/ 273 w 172"/>
                <a:gd name="T15" fmla="*/ 68 h 264"/>
                <a:gd name="T16" fmla="*/ 75 w 172"/>
                <a:gd name="T17" fmla="*/ 343 h 264"/>
                <a:gd name="T18" fmla="*/ 273 w 172"/>
                <a:gd name="T19" fmla="*/ 617 h 264"/>
                <a:gd name="T20" fmla="*/ 409 w 172"/>
                <a:gd name="T21" fmla="*/ 578 h 264"/>
                <a:gd name="T22" fmla="*/ 425 w 172"/>
                <a:gd name="T23" fmla="*/ 573 h 264"/>
                <a:gd name="T24" fmla="*/ 443 w 172"/>
                <a:gd name="T25" fmla="*/ 591 h 264"/>
                <a:gd name="T26" fmla="*/ 443 w 172"/>
                <a:gd name="T27" fmla="*/ 615 h 264"/>
                <a:gd name="T28" fmla="*/ 417 w 172"/>
                <a:gd name="T29" fmla="*/ 650 h 264"/>
                <a:gd name="T30" fmla="*/ 265 w 172"/>
                <a:gd name="T31" fmla="*/ 684 h 264"/>
                <a:gd name="T32" fmla="*/ 0 w 172"/>
                <a:gd name="T33" fmla="*/ 343 h 2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2" h="264">
                  <a:moveTo>
                    <a:pt x="0" y="132"/>
                  </a:moveTo>
                  <a:cubicBezTo>
                    <a:pt x="0" y="47"/>
                    <a:pt x="43" y="0"/>
                    <a:pt x="103" y="0"/>
                  </a:cubicBezTo>
                  <a:cubicBezTo>
                    <a:pt x="134" y="0"/>
                    <a:pt x="153" y="9"/>
                    <a:pt x="162" y="14"/>
                  </a:cubicBezTo>
                  <a:cubicBezTo>
                    <a:pt x="167" y="18"/>
                    <a:pt x="172" y="22"/>
                    <a:pt x="172" y="28"/>
                  </a:cubicBezTo>
                  <a:cubicBezTo>
                    <a:pt x="172" y="36"/>
                    <a:pt x="172" y="36"/>
                    <a:pt x="172" y="36"/>
                  </a:cubicBezTo>
                  <a:cubicBezTo>
                    <a:pt x="172" y="41"/>
                    <a:pt x="169" y="43"/>
                    <a:pt x="165" y="43"/>
                  </a:cubicBezTo>
                  <a:cubicBezTo>
                    <a:pt x="163" y="43"/>
                    <a:pt x="161" y="43"/>
                    <a:pt x="159" y="41"/>
                  </a:cubicBezTo>
                  <a:cubicBezTo>
                    <a:pt x="151" y="37"/>
                    <a:pt x="132" y="26"/>
                    <a:pt x="106" y="26"/>
                  </a:cubicBezTo>
                  <a:cubicBezTo>
                    <a:pt x="61" y="26"/>
                    <a:pt x="29" y="61"/>
                    <a:pt x="29" y="132"/>
                  </a:cubicBezTo>
                  <a:cubicBezTo>
                    <a:pt x="29" y="203"/>
                    <a:pt x="61" y="238"/>
                    <a:pt x="106" y="238"/>
                  </a:cubicBezTo>
                  <a:cubicBezTo>
                    <a:pt x="132" y="238"/>
                    <a:pt x="152" y="228"/>
                    <a:pt x="159" y="223"/>
                  </a:cubicBezTo>
                  <a:cubicBezTo>
                    <a:pt x="161" y="222"/>
                    <a:pt x="163" y="221"/>
                    <a:pt x="165" y="221"/>
                  </a:cubicBezTo>
                  <a:cubicBezTo>
                    <a:pt x="169" y="221"/>
                    <a:pt x="172" y="224"/>
                    <a:pt x="172" y="228"/>
                  </a:cubicBezTo>
                  <a:cubicBezTo>
                    <a:pt x="172" y="237"/>
                    <a:pt x="172" y="237"/>
                    <a:pt x="172" y="237"/>
                  </a:cubicBezTo>
                  <a:cubicBezTo>
                    <a:pt x="172" y="243"/>
                    <a:pt x="167" y="247"/>
                    <a:pt x="162" y="251"/>
                  </a:cubicBezTo>
                  <a:cubicBezTo>
                    <a:pt x="154" y="256"/>
                    <a:pt x="134" y="264"/>
                    <a:pt x="103" y="264"/>
                  </a:cubicBezTo>
                  <a:cubicBezTo>
                    <a:pt x="43" y="264"/>
                    <a:pt x="0" y="218"/>
                    <a:pt x="0" y="132"/>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13" name="Freeform 14"/>
            <p:cNvSpPr>
              <a:spLocks noEditPoints="1"/>
            </p:cNvSpPr>
            <p:nvPr userDrawn="1"/>
          </p:nvSpPr>
          <p:spPr bwMode="auto">
            <a:xfrm>
              <a:off x="2486" y="1168"/>
              <a:ext cx="239" cy="319"/>
            </a:xfrm>
            <a:custGeom>
              <a:avLst/>
              <a:gdLst>
                <a:gd name="T0" fmla="*/ 0 w 149"/>
                <a:gd name="T1" fmla="*/ 364 h 198"/>
                <a:gd name="T2" fmla="*/ 199 w 149"/>
                <a:gd name="T3" fmla="*/ 197 h 198"/>
                <a:gd name="T4" fmla="*/ 290 w 149"/>
                <a:gd name="T5" fmla="*/ 205 h 198"/>
                <a:gd name="T6" fmla="*/ 290 w 149"/>
                <a:gd name="T7" fmla="*/ 200 h 198"/>
                <a:gd name="T8" fmla="*/ 205 w 149"/>
                <a:gd name="T9" fmla="*/ 60 h 198"/>
                <a:gd name="T10" fmla="*/ 59 w 149"/>
                <a:gd name="T11" fmla="*/ 102 h 198"/>
                <a:gd name="T12" fmla="*/ 47 w 149"/>
                <a:gd name="T13" fmla="*/ 106 h 198"/>
                <a:gd name="T14" fmla="*/ 30 w 149"/>
                <a:gd name="T15" fmla="*/ 89 h 198"/>
                <a:gd name="T16" fmla="*/ 30 w 149"/>
                <a:gd name="T17" fmla="*/ 60 h 198"/>
                <a:gd name="T18" fmla="*/ 55 w 149"/>
                <a:gd name="T19" fmla="*/ 31 h 198"/>
                <a:gd name="T20" fmla="*/ 213 w 149"/>
                <a:gd name="T21" fmla="*/ 0 h 198"/>
                <a:gd name="T22" fmla="*/ 361 w 149"/>
                <a:gd name="T23" fmla="*/ 169 h 198"/>
                <a:gd name="T24" fmla="*/ 361 w 149"/>
                <a:gd name="T25" fmla="*/ 437 h 198"/>
                <a:gd name="T26" fmla="*/ 383 w 149"/>
                <a:gd name="T27" fmla="*/ 467 h 198"/>
                <a:gd name="T28" fmla="*/ 383 w 149"/>
                <a:gd name="T29" fmla="*/ 480 h 198"/>
                <a:gd name="T30" fmla="*/ 335 w 149"/>
                <a:gd name="T31" fmla="*/ 514 h 198"/>
                <a:gd name="T32" fmla="*/ 290 w 149"/>
                <a:gd name="T33" fmla="*/ 459 h 198"/>
                <a:gd name="T34" fmla="*/ 290 w 149"/>
                <a:gd name="T35" fmla="*/ 451 h 198"/>
                <a:gd name="T36" fmla="*/ 154 w 149"/>
                <a:gd name="T37" fmla="*/ 514 h 198"/>
                <a:gd name="T38" fmla="*/ 0 w 149"/>
                <a:gd name="T39" fmla="*/ 364 h 198"/>
                <a:gd name="T40" fmla="*/ 290 w 149"/>
                <a:gd name="T41" fmla="*/ 390 h 198"/>
                <a:gd name="T42" fmla="*/ 290 w 149"/>
                <a:gd name="T43" fmla="*/ 263 h 198"/>
                <a:gd name="T44" fmla="*/ 209 w 149"/>
                <a:gd name="T45" fmla="*/ 251 h 198"/>
                <a:gd name="T46" fmla="*/ 69 w 149"/>
                <a:gd name="T47" fmla="*/ 361 h 198"/>
                <a:gd name="T48" fmla="*/ 167 w 149"/>
                <a:gd name="T49" fmla="*/ 458 h 198"/>
                <a:gd name="T50" fmla="*/ 290 w 149"/>
                <a:gd name="T51" fmla="*/ 390 h 1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9" h="198">
                  <a:moveTo>
                    <a:pt x="0" y="140"/>
                  </a:moveTo>
                  <a:cubicBezTo>
                    <a:pt x="0" y="110"/>
                    <a:pt x="19" y="76"/>
                    <a:pt x="77" y="76"/>
                  </a:cubicBezTo>
                  <a:cubicBezTo>
                    <a:pt x="87" y="76"/>
                    <a:pt x="101" y="77"/>
                    <a:pt x="113" y="79"/>
                  </a:cubicBezTo>
                  <a:cubicBezTo>
                    <a:pt x="113" y="77"/>
                    <a:pt x="113" y="77"/>
                    <a:pt x="113" y="77"/>
                  </a:cubicBezTo>
                  <a:cubicBezTo>
                    <a:pt x="113" y="41"/>
                    <a:pt x="111" y="23"/>
                    <a:pt x="80" y="23"/>
                  </a:cubicBezTo>
                  <a:cubicBezTo>
                    <a:pt x="58" y="23"/>
                    <a:pt x="34" y="32"/>
                    <a:pt x="23" y="39"/>
                  </a:cubicBezTo>
                  <a:cubicBezTo>
                    <a:pt x="21" y="40"/>
                    <a:pt x="20" y="41"/>
                    <a:pt x="18" y="41"/>
                  </a:cubicBezTo>
                  <a:cubicBezTo>
                    <a:pt x="14" y="41"/>
                    <a:pt x="12" y="38"/>
                    <a:pt x="12" y="34"/>
                  </a:cubicBezTo>
                  <a:cubicBezTo>
                    <a:pt x="12" y="23"/>
                    <a:pt x="12" y="23"/>
                    <a:pt x="12" y="23"/>
                  </a:cubicBezTo>
                  <a:cubicBezTo>
                    <a:pt x="12" y="19"/>
                    <a:pt x="15" y="15"/>
                    <a:pt x="21" y="12"/>
                  </a:cubicBezTo>
                  <a:cubicBezTo>
                    <a:pt x="35" y="4"/>
                    <a:pt x="62" y="0"/>
                    <a:pt x="83" y="0"/>
                  </a:cubicBezTo>
                  <a:cubicBezTo>
                    <a:pt x="134" y="0"/>
                    <a:pt x="140" y="27"/>
                    <a:pt x="140" y="65"/>
                  </a:cubicBezTo>
                  <a:cubicBezTo>
                    <a:pt x="140" y="168"/>
                    <a:pt x="140" y="168"/>
                    <a:pt x="140" y="168"/>
                  </a:cubicBezTo>
                  <a:cubicBezTo>
                    <a:pt x="140" y="177"/>
                    <a:pt x="143" y="180"/>
                    <a:pt x="149" y="180"/>
                  </a:cubicBezTo>
                  <a:cubicBezTo>
                    <a:pt x="149" y="185"/>
                    <a:pt x="149" y="185"/>
                    <a:pt x="149" y="185"/>
                  </a:cubicBezTo>
                  <a:cubicBezTo>
                    <a:pt x="149" y="191"/>
                    <a:pt x="144" y="198"/>
                    <a:pt x="130" y="198"/>
                  </a:cubicBezTo>
                  <a:cubicBezTo>
                    <a:pt x="121" y="198"/>
                    <a:pt x="113" y="192"/>
                    <a:pt x="113" y="177"/>
                  </a:cubicBezTo>
                  <a:cubicBezTo>
                    <a:pt x="113" y="174"/>
                    <a:pt x="113" y="174"/>
                    <a:pt x="113" y="174"/>
                  </a:cubicBezTo>
                  <a:cubicBezTo>
                    <a:pt x="103" y="186"/>
                    <a:pt x="88" y="198"/>
                    <a:pt x="60" y="198"/>
                  </a:cubicBezTo>
                  <a:cubicBezTo>
                    <a:pt x="29" y="198"/>
                    <a:pt x="0" y="183"/>
                    <a:pt x="0" y="140"/>
                  </a:cubicBezTo>
                  <a:moveTo>
                    <a:pt x="113" y="150"/>
                  </a:moveTo>
                  <a:cubicBezTo>
                    <a:pt x="113" y="101"/>
                    <a:pt x="113" y="101"/>
                    <a:pt x="113" y="101"/>
                  </a:cubicBezTo>
                  <a:cubicBezTo>
                    <a:pt x="102" y="98"/>
                    <a:pt x="89" y="97"/>
                    <a:pt x="81" y="97"/>
                  </a:cubicBezTo>
                  <a:cubicBezTo>
                    <a:pt x="42" y="97"/>
                    <a:pt x="27" y="114"/>
                    <a:pt x="27" y="139"/>
                  </a:cubicBezTo>
                  <a:cubicBezTo>
                    <a:pt x="27" y="168"/>
                    <a:pt x="44" y="176"/>
                    <a:pt x="65" y="176"/>
                  </a:cubicBezTo>
                  <a:cubicBezTo>
                    <a:pt x="86" y="176"/>
                    <a:pt x="105" y="164"/>
                    <a:pt x="113" y="150"/>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14" name="Freeform 15"/>
            <p:cNvSpPr>
              <a:spLocks/>
            </p:cNvSpPr>
            <p:nvPr userDrawn="1"/>
          </p:nvSpPr>
          <p:spPr bwMode="auto">
            <a:xfrm>
              <a:off x="2776" y="1170"/>
              <a:ext cx="391" cy="312"/>
            </a:xfrm>
            <a:custGeom>
              <a:avLst/>
              <a:gdLst>
                <a:gd name="T0" fmla="*/ 0 w 244"/>
                <a:gd name="T1" fmla="*/ 484 h 194"/>
                <a:gd name="T2" fmla="*/ 0 w 244"/>
                <a:gd name="T3" fmla="*/ 26 h 194"/>
                <a:gd name="T4" fmla="*/ 21 w 244"/>
                <a:gd name="T5" fmla="*/ 8 h 194"/>
                <a:gd name="T6" fmla="*/ 48 w 244"/>
                <a:gd name="T7" fmla="*/ 8 h 194"/>
                <a:gd name="T8" fmla="*/ 69 w 244"/>
                <a:gd name="T9" fmla="*/ 26 h 194"/>
                <a:gd name="T10" fmla="*/ 69 w 244"/>
                <a:gd name="T11" fmla="*/ 42 h 194"/>
                <a:gd name="T12" fmla="*/ 223 w 244"/>
                <a:gd name="T13" fmla="*/ 0 h 194"/>
                <a:gd name="T14" fmla="*/ 324 w 244"/>
                <a:gd name="T15" fmla="*/ 50 h 194"/>
                <a:gd name="T16" fmla="*/ 500 w 244"/>
                <a:gd name="T17" fmla="*/ 0 h 194"/>
                <a:gd name="T18" fmla="*/ 627 w 244"/>
                <a:gd name="T19" fmla="*/ 148 h 194"/>
                <a:gd name="T20" fmla="*/ 627 w 244"/>
                <a:gd name="T21" fmla="*/ 484 h 194"/>
                <a:gd name="T22" fmla="*/ 609 w 244"/>
                <a:gd name="T23" fmla="*/ 502 h 194"/>
                <a:gd name="T24" fmla="*/ 578 w 244"/>
                <a:gd name="T25" fmla="*/ 502 h 194"/>
                <a:gd name="T26" fmla="*/ 559 w 244"/>
                <a:gd name="T27" fmla="*/ 484 h 194"/>
                <a:gd name="T28" fmla="*/ 559 w 244"/>
                <a:gd name="T29" fmla="*/ 148 h 194"/>
                <a:gd name="T30" fmla="*/ 482 w 244"/>
                <a:gd name="T31" fmla="*/ 68 h 194"/>
                <a:gd name="T32" fmla="*/ 346 w 244"/>
                <a:gd name="T33" fmla="*/ 101 h 194"/>
                <a:gd name="T34" fmla="*/ 346 w 244"/>
                <a:gd name="T35" fmla="*/ 484 h 194"/>
                <a:gd name="T36" fmla="*/ 329 w 244"/>
                <a:gd name="T37" fmla="*/ 502 h 194"/>
                <a:gd name="T38" fmla="*/ 298 w 244"/>
                <a:gd name="T39" fmla="*/ 502 h 194"/>
                <a:gd name="T40" fmla="*/ 280 w 244"/>
                <a:gd name="T41" fmla="*/ 484 h 194"/>
                <a:gd name="T42" fmla="*/ 280 w 244"/>
                <a:gd name="T43" fmla="*/ 148 h 194"/>
                <a:gd name="T44" fmla="*/ 204 w 244"/>
                <a:gd name="T45" fmla="*/ 68 h 194"/>
                <a:gd name="T46" fmla="*/ 69 w 244"/>
                <a:gd name="T47" fmla="*/ 101 h 194"/>
                <a:gd name="T48" fmla="*/ 69 w 244"/>
                <a:gd name="T49" fmla="*/ 484 h 194"/>
                <a:gd name="T50" fmla="*/ 48 w 244"/>
                <a:gd name="T51" fmla="*/ 502 h 194"/>
                <a:gd name="T52" fmla="*/ 21 w 244"/>
                <a:gd name="T53" fmla="*/ 502 h 194"/>
                <a:gd name="T54" fmla="*/ 0 w 244"/>
                <a:gd name="T55" fmla="*/ 484 h 1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44" h="194">
                  <a:moveTo>
                    <a:pt x="0" y="187"/>
                  </a:moveTo>
                  <a:cubicBezTo>
                    <a:pt x="0" y="10"/>
                    <a:pt x="0" y="10"/>
                    <a:pt x="0" y="10"/>
                  </a:cubicBezTo>
                  <a:cubicBezTo>
                    <a:pt x="0" y="6"/>
                    <a:pt x="3" y="3"/>
                    <a:pt x="8" y="3"/>
                  </a:cubicBezTo>
                  <a:cubicBezTo>
                    <a:pt x="19" y="3"/>
                    <a:pt x="19" y="3"/>
                    <a:pt x="19" y="3"/>
                  </a:cubicBezTo>
                  <a:cubicBezTo>
                    <a:pt x="23" y="3"/>
                    <a:pt x="27" y="6"/>
                    <a:pt x="27" y="10"/>
                  </a:cubicBezTo>
                  <a:cubicBezTo>
                    <a:pt x="27" y="16"/>
                    <a:pt x="27" y="16"/>
                    <a:pt x="27" y="16"/>
                  </a:cubicBezTo>
                  <a:cubicBezTo>
                    <a:pt x="36" y="13"/>
                    <a:pt x="57" y="0"/>
                    <a:pt x="87" y="0"/>
                  </a:cubicBezTo>
                  <a:cubicBezTo>
                    <a:pt x="106" y="0"/>
                    <a:pt x="120" y="9"/>
                    <a:pt x="126" y="19"/>
                  </a:cubicBezTo>
                  <a:cubicBezTo>
                    <a:pt x="137" y="15"/>
                    <a:pt x="167" y="0"/>
                    <a:pt x="195" y="0"/>
                  </a:cubicBezTo>
                  <a:cubicBezTo>
                    <a:pt x="222" y="0"/>
                    <a:pt x="244" y="14"/>
                    <a:pt x="244" y="57"/>
                  </a:cubicBezTo>
                  <a:cubicBezTo>
                    <a:pt x="244" y="187"/>
                    <a:pt x="244" y="187"/>
                    <a:pt x="244" y="187"/>
                  </a:cubicBezTo>
                  <a:cubicBezTo>
                    <a:pt x="244" y="191"/>
                    <a:pt x="241" y="194"/>
                    <a:pt x="237" y="194"/>
                  </a:cubicBezTo>
                  <a:cubicBezTo>
                    <a:pt x="225" y="194"/>
                    <a:pt x="225" y="194"/>
                    <a:pt x="225" y="194"/>
                  </a:cubicBezTo>
                  <a:cubicBezTo>
                    <a:pt x="221" y="194"/>
                    <a:pt x="218" y="191"/>
                    <a:pt x="218" y="187"/>
                  </a:cubicBezTo>
                  <a:cubicBezTo>
                    <a:pt x="218" y="57"/>
                    <a:pt x="218" y="57"/>
                    <a:pt x="218" y="57"/>
                  </a:cubicBezTo>
                  <a:cubicBezTo>
                    <a:pt x="218" y="37"/>
                    <a:pt x="209" y="26"/>
                    <a:pt x="188" y="26"/>
                  </a:cubicBezTo>
                  <a:cubicBezTo>
                    <a:pt x="166" y="26"/>
                    <a:pt x="135" y="39"/>
                    <a:pt x="135" y="39"/>
                  </a:cubicBezTo>
                  <a:cubicBezTo>
                    <a:pt x="135" y="187"/>
                    <a:pt x="135" y="187"/>
                    <a:pt x="135" y="187"/>
                  </a:cubicBezTo>
                  <a:cubicBezTo>
                    <a:pt x="135" y="191"/>
                    <a:pt x="132" y="194"/>
                    <a:pt x="128" y="194"/>
                  </a:cubicBezTo>
                  <a:cubicBezTo>
                    <a:pt x="116" y="194"/>
                    <a:pt x="116" y="194"/>
                    <a:pt x="116" y="194"/>
                  </a:cubicBezTo>
                  <a:cubicBezTo>
                    <a:pt x="112" y="194"/>
                    <a:pt x="109" y="191"/>
                    <a:pt x="109" y="187"/>
                  </a:cubicBezTo>
                  <a:cubicBezTo>
                    <a:pt x="109" y="57"/>
                    <a:pt x="109" y="57"/>
                    <a:pt x="109" y="57"/>
                  </a:cubicBezTo>
                  <a:cubicBezTo>
                    <a:pt x="109" y="37"/>
                    <a:pt x="100" y="26"/>
                    <a:pt x="79" y="26"/>
                  </a:cubicBezTo>
                  <a:cubicBezTo>
                    <a:pt x="57" y="26"/>
                    <a:pt x="27" y="39"/>
                    <a:pt x="27" y="39"/>
                  </a:cubicBezTo>
                  <a:cubicBezTo>
                    <a:pt x="27" y="187"/>
                    <a:pt x="27" y="187"/>
                    <a:pt x="27" y="187"/>
                  </a:cubicBezTo>
                  <a:cubicBezTo>
                    <a:pt x="27" y="191"/>
                    <a:pt x="23" y="194"/>
                    <a:pt x="19" y="194"/>
                  </a:cubicBezTo>
                  <a:cubicBezTo>
                    <a:pt x="8" y="194"/>
                    <a:pt x="8" y="194"/>
                    <a:pt x="8" y="194"/>
                  </a:cubicBezTo>
                  <a:cubicBezTo>
                    <a:pt x="3" y="194"/>
                    <a:pt x="0" y="191"/>
                    <a:pt x="0"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15" name="Freeform 16"/>
            <p:cNvSpPr>
              <a:spLocks noEditPoints="1"/>
            </p:cNvSpPr>
            <p:nvPr userDrawn="1"/>
          </p:nvSpPr>
          <p:spPr bwMode="auto">
            <a:xfrm>
              <a:off x="3234" y="1022"/>
              <a:ext cx="253" cy="466"/>
            </a:xfrm>
            <a:custGeom>
              <a:avLst/>
              <a:gdLst>
                <a:gd name="T0" fmla="*/ 67 w 158"/>
                <a:gd name="T1" fmla="*/ 673 h 290"/>
                <a:gd name="T2" fmla="*/ 67 w 158"/>
                <a:gd name="T3" fmla="*/ 720 h 290"/>
                <a:gd name="T4" fmla="*/ 48 w 158"/>
                <a:gd name="T5" fmla="*/ 739 h 290"/>
                <a:gd name="T6" fmla="*/ 18 w 158"/>
                <a:gd name="T7" fmla="*/ 739 h 290"/>
                <a:gd name="T8" fmla="*/ 0 w 158"/>
                <a:gd name="T9" fmla="*/ 720 h 290"/>
                <a:gd name="T10" fmla="*/ 0 w 158"/>
                <a:gd name="T11" fmla="*/ 21 h 290"/>
                <a:gd name="T12" fmla="*/ 18 w 158"/>
                <a:gd name="T13" fmla="*/ 0 h 290"/>
                <a:gd name="T14" fmla="*/ 48 w 158"/>
                <a:gd name="T15" fmla="*/ 0 h 290"/>
                <a:gd name="T16" fmla="*/ 67 w 158"/>
                <a:gd name="T17" fmla="*/ 21 h 290"/>
                <a:gd name="T18" fmla="*/ 67 w 158"/>
                <a:gd name="T19" fmla="*/ 307 h 290"/>
                <a:gd name="T20" fmla="*/ 208 w 158"/>
                <a:gd name="T21" fmla="*/ 235 h 290"/>
                <a:gd name="T22" fmla="*/ 405 w 158"/>
                <a:gd name="T23" fmla="*/ 490 h 290"/>
                <a:gd name="T24" fmla="*/ 208 w 158"/>
                <a:gd name="T25" fmla="*/ 749 h 290"/>
                <a:gd name="T26" fmla="*/ 67 w 158"/>
                <a:gd name="T27" fmla="*/ 673 h 290"/>
                <a:gd name="T28" fmla="*/ 338 w 158"/>
                <a:gd name="T29" fmla="*/ 490 h 290"/>
                <a:gd name="T30" fmla="*/ 208 w 158"/>
                <a:gd name="T31" fmla="*/ 297 h 290"/>
                <a:gd name="T32" fmla="*/ 67 w 158"/>
                <a:gd name="T33" fmla="*/ 392 h 290"/>
                <a:gd name="T34" fmla="*/ 67 w 158"/>
                <a:gd name="T35" fmla="*/ 588 h 290"/>
                <a:gd name="T36" fmla="*/ 208 w 158"/>
                <a:gd name="T37" fmla="*/ 686 h 290"/>
                <a:gd name="T38" fmla="*/ 338 w 158"/>
                <a:gd name="T39" fmla="*/ 490 h 29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8" h="290">
                  <a:moveTo>
                    <a:pt x="26" y="261"/>
                  </a:moveTo>
                  <a:cubicBezTo>
                    <a:pt x="26" y="279"/>
                    <a:pt x="26" y="279"/>
                    <a:pt x="26" y="279"/>
                  </a:cubicBezTo>
                  <a:cubicBezTo>
                    <a:pt x="26" y="283"/>
                    <a:pt x="23" y="286"/>
                    <a:pt x="19" y="286"/>
                  </a:cubicBezTo>
                  <a:cubicBezTo>
                    <a:pt x="7" y="286"/>
                    <a:pt x="7" y="286"/>
                    <a:pt x="7" y="286"/>
                  </a:cubicBezTo>
                  <a:cubicBezTo>
                    <a:pt x="3" y="286"/>
                    <a:pt x="0" y="283"/>
                    <a:pt x="0" y="279"/>
                  </a:cubicBezTo>
                  <a:cubicBezTo>
                    <a:pt x="0" y="8"/>
                    <a:pt x="0" y="8"/>
                    <a:pt x="0" y="8"/>
                  </a:cubicBezTo>
                  <a:cubicBezTo>
                    <a:pt x="0" y="4"/>
                    <a:pt x="3" y="0"/>
                    <a:pt x="7" y="0"/>
                  </a:cubicBezTo>
                  <a:cubicBezTo>
                    <a:pt x="19" y="0"/>
                    <a:pt x="19" y="0"/>
                    <a:pt x="19" y="0"/>
                  </a:cubicBezTo>
                  <a:cubicBezTo>
                    <a:pt x="23" y="0"/>
                    <a:pt x="26" y="4"/>
                    <a:pt x="26" y="8"/>
                  </a:cubicBezTo>
                  <a:cubicBezTo>
                    <a:pt x="26" y="119"/>
                    <a:pt x="26" y="119"/>
                    <a:pt x="26" y="119"/>
                  </a:cubicBezTo>
                  <a:cubicBezTo>
                    <a:pt x="34" y="106"/>
                    <a:pt x="55" y="91"/>
                    <a:pt x="81" y="91"/>
                  </a:cubicBezTo>
                  <a:cubicBezTo>
                    <a:pt x="134" y="91"/>
                    <a:pt x="158" y="132"/>
                    <a:pt x="158" y="190"/>
                  </a:cubicBezTo>
                  <a:cubicBezTo>
                    <a:pt x="158" y="249"/>
                    <a:pt x="134" y="290"/>
                    <a:pt x="81" y="290"/>
                  </a:cubicBezTo>
                  <a:cubicBezTo>
                    <a:pt x="55" y="290"/>
                    <a:pt x="34" y="275"/>
                    <a:pt x="26" y="261"/>
                  </a:cubicBezTo>
                  <a:moveTo>
                    <a:pt x="132" y="190"/>
                  </a:moveTo>
                  <a:cubicBezTo>
                    <a:pt x="132" y="137"/>
                    <a:pt x="112" y="115"/>
                    <a:pt x="81" y="115"/>
                  </a:cubicBezTo>
                  <a:cubicBezTo>
                    <a:pt x="53" y="115"/>
                    <a:pt x="33" y="134"/>
                    <a:pt x="26" y="152"/>
                  </a:cubicBezTo>
                  <a:cubicBezTo>
                    <a:pt x="26" y="228"/>
                    <a:pt x="26" y="228"/>
                    <a:pt x="26" y="228"/>
                  </a:cubicBezTo>
                  <a:cubicBezTo>
                    <a:pt x="33" y="247"/>
                    <a:pt x="53" y="266"/>
                    <a:pt x="81" y="266"/>
                  </a:cubicBezTo>
                  <a:cubicBezTo>
                    <a:pt x="112" y="266"/>
                    <a:pt x="132" y="244"/>
                    <a:pt x="132" y="190"/>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16" name="Freeform 17"/>
            <p:cNvSpPr>
              <a:spLocks/>
            </p:cNvSpPr>
            <p:nvPr userDrawn="1"/>
          </p:nvSpPr>
          <p:spPr bwMode="auto">
            <a:xfrm>
              <a:off x="3543" y="1174"/>
              <a:ext cx="154" cy="308"/>
            </a:xfrm>
            <a:custGeom>
              <a:avLst/>
              <a:gdLst>
                <a:gd name="T0" fmla="*/ 0 w 96"/>
                <a:gd name="T1" fmla="*/ 479 h 191"/>
                <a:gd name="T2" fmla="*/ 0 w 96"/>
                <a:gd name="T3" fmla="*/ 18 h 191"/>
                <a:gd name="T4" fmla="*/ 18 w 96"/>
                <a:gd name="T5" fmla="*/ 0 h 191"/>
                <a:gd name="T6" fmla="*/ 48 w 96"/>
                <a:gd name="T7" fmla="*/ 0 h 191"/>
                <a:gd name="T8" fmla="*/ 67 w 96"/>
                <a:gd name="T9" fmla="*/ 18 h 191"/>
                <a:gd name="T10" fmla="*/ 67 w 96"/>
                <a:gd name="T11" fmla="*/ 52 h 191"/>
                <a:gd name="T12" fmla="*/ 188 w 96"/>
                <a:gd name="T13" fmla="*/ 0 h 191"/>
                <a:gd name="T14" fmla="*/ 247 w 96"/>
                <a:gd name="T15" fmla="*/ 37 h 191"/>
                <a:gd name="T16" fmla="*/ 247 w 96"/>
                <a:gd name="T17" fmla="*/ 73 h 191"/>
                <a:gd name="T18" fmla="*/ 229 w 96"/>
                <a:gd name="T19" fmla="*/ 89 h 191"/>
                <a:gd name="T20" fmla="*/ 217 w 96"/>
                <a:gd name="T21" fmla="*/ 85 h 191"/>
                <a:gd name="T22" fmla="*/ 165 w 96"/>
                <a:gd name="T23" fmla="*/ 65 h 191"/>
                <a:gd name="T24" fmla="*/ 67 w 96"/>
                <a:gd name="T25" fmla="*/ 111 h 191"/>
                <a:gd name="T26" fmla="*/ 67 w 96"/>
                <a:gd name="T27" fmla="*/ 479 h 191"/>
                <a:gd name="T28" fmla="*/ 48 w 96"/>
                <a:gd name="T29" fmla="*/ 497 h 191"/>
                <a:gd name="T30" fmla="*/ 18 w 96"/>
                <a:gd name="T31" fmla="*/ 497 h 191"/>
                <a:gd name="T32" fmla="*/ 0 w 96"/>
                <a:gd name="T33" fmla="*/ 479 h 1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6" h="191">
                  <a:moveTo>
                    <a:pt x="0" y="184"/>
                  </a:moveTo>
                  <a:cubicBezTo>
                    <a:pt x="0" y="7"/>
                    <a:pt x="0" y="7"/>
                    <a:pt x="0" y="7"/>
                  </a:cubicBezTo>
                  <a:cubicBezTo>
                    <a:pt x="0" y="3"/>
                    <a:pt x="3" y="0"/>
                    <a:pt x="7" y="0"/>
                  </a:cubicBezTo>
                  <a:cubicBezTo>
                    <a:pt x="19" y="0"/>
                    <a:pt x="19" y="0"/>
                    <a:pt x="19" y="0"/>
                  </a:cubicBezTo>
                  <a:cubicBezTo>
                    <a:pt x="23" y="0"/>
                    <a:pt x="26" y="3"/>
                    <a:pt x="26" y="7"/>
                  </a:cubicBezTo>
                  <a:cubicBezTo>
                    <a:pt x="26" y="20"/>
                    <a:pt x="26" y="20"/>
                    <a:pt x="26" y="20"/>
                  </a:cubicBezTo>
                  <a:cubicBezTo>
                    <a:pt x="41" y="7"/>
                    <a:pt x="60" y="0"/>
                    <a:pt x="73" y="0"/>
                  </a:cubicBezTo>
                  <a:cubicBezTo>
                    <a:pt x="84" y="0"/>
                    <a:pt x="96" y="5"/>
                    <a:pt x="96" y="14"/>
                  </a:cubicBezTo>
                  <a:cubicBezTo>
                    <a:pt x="96" y="28"/>
                    <a:pt x="96" y="28"/>
                    <a:pt x="96" y="28"/>
                  </a:cubicBezTo>
                  <a:cubicBezTo>
                    <a:pt x="96" y="32"/>
                    <a:pt x="93" y="34"/>
                    <a:pt x="89" y="34"/>
                  </a:cubicBezTo>
                  <a:cubicBezTo>
                    <a:pt x="87" y="34"/>
                    <a:pt x="86" y="34"/>
                    <a:pt x="84" y="33"/>
                  </a:cubicBezTo>
                  <a:cubicBezTo>
                    <a:pt x="79" y="29"/>
                    <a:pt x="74" y="25"/>
                    <a:pt x="64" y="25"/>
                  </a:cubicBezTo>
                  <a:cubicBezTo>
                    <a:pt x="54" y="25"/>
                    <a:pt x="40" y="32"/>
                    <a:pt x="26" y="43"/>
                  </a:cubicBezTo>
                  <a:cubicBezTo>
                    <a:pt x="26" y="184"/>
                    <a:pt x="26" y="184"/>
                    <a:pt x="26" y="184"/>
                  </a:cubicBezTo>
                  <a:cubicBezTo>
                    <a:pt x="26" y="188"/>
                    <a:pt x="23" y="191"/>
                    <a:pt x="19" y="191"/>
                  </a:cubicBezTo>
                  <a:cubicBezTo>
                    <a:pt x="7" y="191"/>
                    <a:pt x="7" y="191"/>
                    <a:pt x="7" y="191"/>
                  </a:cubicBezTo>
                  <a:cubicBezTo>
                    <a:pt x="3" y="191"/>
                    <a:pt x="0" y="188"/>
                    <a:pt x="0" y="184"/>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17" name="Freeform 18"/>
            <p:cNvSpPr>
              <a:spLocks noEditPoints="1"/>
            </p:cNvSpPr>
            <p:nvPr userDrawn="1"/>
          </p:nvSpPr>
          <p:spPr bwMode="auto">
            <a:xfrm>
              <a:off x="3736" y="1067"/>
              <a:ext cx="53" cy="415"/>
            </a:xfrm>
            <a:custGeom>
              <a:avLst/>
              <a:gdLst>
                <a:gd name="T0" fmla="*/ 0 w 33"/>
                <a:gd name="T1" fmla="*/ 47 h 258"/>
                <a:gd name="T2" fmla="*/ 43 w 33"/>
                <a:gd name="T3" fmla="*/ 0 h 258"/>
                <a:gd name="T4" fmla="*/ 85 w 33"/>
                <a:gd name="T5" fmla="*/ 47 h 258"/>
                <a:gd name="T6" fmla="*/ 43 w 33"/>
                <a:gd name="T7" fmla="*/ 90 h 258"/>
                <a:gd name="T8" fmla="*/ 0 w 33"/>
                <a:gd name="T9" fmla="*/ 47 h 258"/>
                <a:gd name="T10" fmla="*/ 8 w 33"/>
                <a:gd name="T11" fmla="*/ 650 h 258"/>
                <a:gd name="T12" fmla="*/ 8 w 33"/>
                <a:gd name="T13" fmla="*/ 191 h 258"/>
                <a:gd name="T14" fmla="*/ 29 w 33"/>
                <a:gd name="T15" fmla="*/ 174 h 258"/>
                <a:gd name="T16" fmla="*/ 56 w 33"/>
                <a:gd name="T17" fmla="*/ 174 h 258"/>
                <a:gd name="T18" fmla="*/ 77 w 33"/>
                <a:gd name="T19" fmla="*/ 191 h 258"/>
                <a:gd name="T20" fmla="*/ 77 w 33"/>
                <a:gd name="T21" fmla="*/ 650 h 258"/>
                <a:gd name="T22" fmla="*/ 56 w 33"/>
                <a:gd name="T23" fmla="*/ 668 h 258"/>
                <a:gd name="T24" fmla="*/ 29 w 33"/>
                <a:gd name="T25" fmla="*/ 668 h 258"/>
                <a:gd name="T26" fmla="*/ 8 w 33"/>
                <a:gd name="T27" fmla="*/ 650 h 2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 h="258">
                  <a:moveTo>
                    <a:pt x="0" y="18"/>
                  </a:moveTo>
                  <a:cubicBezTo>
                    <a:pt x="0" y="8"/>
                    <a:pt x="7" y="0"/>
                    <a:pt x="17" y="0"/>
                  </a:cubicBezTo>
                  <a:cubicBezTo>
                    <a:pt x="26" y="0"/>
                    <a:pt x="33" y="8"/>
                    <a:pt x="33" y="18"/>
                  </a:cubicBezTo>
                  <a:cubicBezTo>
                    <a:pt x="33" y="27"/>
                    <a:pt x="26" y="35"/>
                    <a:pt x="17" y="35"/>
                  </a:cubicBezTo>
                  <a:cubicBezTo>
                    <a:pt x="7" y="35"/>
                    <a:pt x="0" y="27"/>
                    <a:pt x="0" y="18"/>
                  </a:cubicBezTo>
                  <a:moveTo>
                    <a:pt x="3" y="251"/>
                  </a:moveTo>
                  <a:cubicBezTo>
                    <a:pt x="3" y="74"/>
                    <a:pt x="3" y="74"/>
                    <a:pt x="3" y="74"/>
                  </a:cubicBezTo>
                  <a:cubicBezTo>
                    <a:pt x="3" y="70"/>
                    <a:pt x="7" y="67"/>
                    <a:pt x="11" y="67"/>
                  </a:cubicBezTo>
                  <a:cubicBezTo>
                    <a:pt x="22" y="67"/>
                    <a:pt x="22" y="67"/>
                    <a:pt x="22" y="67"/>
                  </a:cubicBezTo>
                  <a:cubicBezTo>
                    <a:pt x="27" y="67"/>
                    <a:pt x="30" y="70"/>
                    <a:pt x="30" y="74"/>
                  </a:cubicBezTo>
                  <a:cubicBezTo>
                    <a:pt x="30" y="251"/>
                    <a:pt x="30" y="251"/>
                    <a:pt x="30" y="251"/>
                  </a:cubicBezTo>
                  <a:cubicBezTo>
                    <a:pt x="30" y="255"/>
                    <a:pt x="27" y="258"/>
                    <a:pt x="22" y="258"/>
                  </a:cubicBezTo>
                  <a:cubicBezTo>
                    <a:pt x="11" y="258"/>
                    <a:pt x="11" y="258"/>
                    <a:pt x="11" y="258"/>
                  </a:cubicBezTo>
                  <a:cubicBezTo>
                    <a:pt x="7" y="258"/>
                    <a:pt x="3" y="255"/>
                    <a:pt x="3" y="25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18" name="Freeform 19"/>
            <p:cNvSpPr>
              <a:spLocks noEditPoints="1"/>
            </p:cNvSpPr>
            <p:nvPr userDrawn="1"/>
          </p:nvSpPr>
          <p:spPr bwMode="auto">
            <a:xfrm>
              <a:off x="3830" y="1022"/>
              <a:ext cx="270" cy="466"/>
            </a:xfrm>
            <a:custGeom>
              <a:avLst/>
              <a:gdLst>
                <a:gd name="T0" fmla="*/ 0 w 168"/>
                <a:gd name="T1" fmla="*/ 490 h 290"/>
                <a:gd name="T2" fmla="*/ 199 w 168"/>
                <a:gd name="T3" fmla="*/ 235 h 290"/>
                <a:gd name="T4" fmla="*/ 341 w 168"/>
                <a:gd name="T5" fmla="*/ 307 h 290"/>
                <a:gd name="T6" fmla="*/ 341 w 168"/>
                <a:gd name="T7" fmla="*/ 21 h 290"/>
                <a:gd name="T8" fmla="*/ 362 w 168"/>
                <a:gd name="T9" fmla="*/ 0 h 290"/>
                <a:gd name="T10" fmla="*/ 391 w 168"/>
                <a:gd name="T11" fmla="*/ 0 h 290"/>
                <a:gd name="T12" fmla="*/ 411 w 168"/>
                <a:gd name="T13" fmla="*/ 21 h 290"/>
                <a:gd name="T14" fmla="*/ 411 w 168"/>
                <a:gd name="T15" fmla="*/ 668 h 290"/>
                <a:gd name="T16" fmla="*/ 434 w 168"/>
                <a:gd name="T17" fmla="*/ 699 h 290"/>
                <a:gd name="T18" fmla="*/ 434 w 168"/>
                <a:gd name="T19" fmla="*/ 713 h 290"/>
                <a:gd name="T20" fmla="*/ 384 w 168"/>
                <a:gd name="T21" fmla="*/ 746 h 290"/>
                <a:gd name="T22" fmla="*/ 341 w 168"/>
                <a:gd name="T23" fmla="*/ 693 h 290"/>
                <a:gd name="T24" fmla="*/ 341 w 168"/>
                <a:gd name="T25" fmla="*/ 673 h 290"/>
                <a:gd name="T26" fmla="*/ 199 w 168"/>
                <a:gd name="T27" fmla="*/ 749 h 290"/>
                <a:gd name="T28" fmla="*/ 0 w 168"/>
                <a:gd name="T29" fmla="*/ 490 h 290"/>
                <a:gd name="T30" fmla="*/ 341 w 168"/>
                <a:gd name="T31" fmla="*/ 588 h 290"/>
                <a:gd name="T32" fmla="*/ 341 w 168"/>
                <a:gd name="T33" fmla="*/ 392 h 290"/>
                <a:gd name="T34" fmla="*/ 199 w 168"/>
                <a:gd name="T35" fmla="*/ 297 h 290"/>
                <a:gd name="T36" fmla="*/ 69 w 168"/>
                <a:gd name="T37" fmla="*/ 490 h 290"/>
                <a:gd name="T38" fmla="*/ 199 w 168"/>
                <a:gd name="T39" fmla="*/ 686 h 290"/>
                <a:gd name="T40" fmla="*/ 341 w 168"/>
                <a:gd name="T41" fmla="*/ 588 h 2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8" h="290">
                  <a:moveTo>
                    <a:pt x="0" y="190"/>
                  </a:moveTo>
                  <a:cubicBezTo>
                    <a:pt x="0" y="132"/>
                    <a:pt x="25" y="91"/>
                    <a:pt x="77" y="91"/>
                  </a:cubicBezTo>
                  <a:cubicBezTo>
                    <a:pt x="104" y="91"/>
                    <a:pt x="124" y="106"/>
                    <a:pt x="132" y="119"/>
                  </a:cubicBezTo>
                  <a:cubicBezTo>
                    <a:pt x="132" y="8"/>
                    <a:pt x="132" y="8"/>
                    <a:pt x="132" y="8"/>
                  </a:cubicBezTo>
                  <a:cubicBezTo>
                    <a:pt x="132" y="4"/>
                    <a:pt x="135" y="0"/>
                    <a:pt x="140" y="0"/>
                  </a:cubicBezTo>
                  <a:cubicBezTo>
                    <a:pt x="151" y="0"/>
                    <a:pt x="151" y="0"/>
                    <a:pt x="151" y="0"/>
                  </a:cubicBezTo>
                  <a:cubicBezTo>
                    <a:pt x="155" y="0"/>
                    <a:pt x="159" y="4"/>
                    <a:pt x="159" y="8"/>
                  </a:cubicBezTo>
                  <a:cubicBezTo>
                    <a:pt x="159" y="259"/>
                    <a:pt x="159" y="259"/>
                    <a:pt x="159" y="259"/>
                  </a:cubicBezTo>
                  <a:cubicBezTo>
                    <a:pt x="159" y="268"/>
                    <a:pt x="162" y="271"/>
                    <a:pt x="168" y="271"/>
                  </a:cubicBezTo>
                  <a:cubicBezTo>
                    <a:pt x="168" y="276"/>
                    <a:pt x="168" y="276"/>
                    <a:pt x="168" y="276"/>
                  </a:cubicBezTo>
                  <a:cubicBezTo>
                    <a:pt x="168" y="282"/>
                    <a:pt x="163" y="289"/>
                    <a:pt x="149" y="289"/>
                  </a:cubicBezTo>
                  <a:cubicBezTo>
                    <a:pt x="140" y="289"/>
                    <a:pt x="132" y="283"/>
                    <a:pt x="132" y="268"/>
                  </a:cubicBezTo>
                  <a:cubicBezTo>
                    <a:pt x="132" y="261"/>
                    <a:pt x="132" y="261"/>
                    <a:pt x="132" y="261"/>
                  </a:cubicBezTo>
                  <a:cubicBezTo>
                    <a:pt x="124" y="275"/>
                    <a:pt x="104" y="290"/>
                    <a:pt x="77" y="290"/>
                  </a:cubicBezTo>
                  <a:cubicBezTo>
                    <a:pt x="25" y="290"/>
                    <a:pt x="0" y="249"/>
                    <a:pt x="0" y="190"/>
                  </a:cubicBezTo>
                  <a:moveTo>
                    <a:pt x="132" y="228"/>
                  </a:moveTo>
                  <a:cubicBezTo>
                    <a:pt x="132" y="152"/>
                    <a:pt x="132" y="152"/>
                    <a:pt x="132" y="152"/>
                  </a:cubicBezTo>
                  <a:cubicBezTo>
                    <a:pt x="125" y="134"/>
                    <a:pt x="106" y="115"/>
                    <a:pt x="77" y="115"/>
                  </a:cubicBezTo>
                  <a:cubicBezTo>
                    <a:pt x="47" y="115"/>
                    <a:pt x="27" y="137"/>
                    <a:pt x="27" y="190"/>
                  </a:cubicBezTo>
                  <a:cubicBezTo>
                    <a:pt x="27" y="244"/>
                    <a:pt x="47" y="266"/>
                    <a:pt x="77" y="266"/>
                  </a:cubicBezTo>
                  <a:cubicBezTo>
                    <a:pt x="106" y="266"/>
                    <a:pt x="125" y="247"/>
                    <a:pt x="132" y="228"/>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19" name="Freeform 20"/>
            <p:cNvSpPr>
              <a:spLocks noEditPoints="1"/>
            </p:cNvSpPr>
            <p:nvPr userDrawn="1"/>
          </p:nvSpPr>
          <p:spPr bwMode="auto">
            <a:xfrm>
              <a:off x="4133" y="1150"/>
              <a:ext cx="257" cy="475"/>
            </a:xfrm>
            <a:custGeom>
              <a:avLst/>
              <a:gdLst>
                <a:gd name="T0" fmla="*/ 357 w 160"/>
                <a:gd name="T1" fmla="*/ 0 h 295"/>
                <a:gd name="T2" fmla="*/ 413 w 160"/>
                <a:gd name="T3" fmla="*/ 39 h 295"/>
                <a:gd name="T4" fmla="*/ 413 w 160"/>
                <a:gd name="T5" fmla="*/ 76 h 295"/>
                <a:gd name="T6" fmla="*/ 397 w 160"/>
                <a:gd name="T7" fmla="*/ 90 h 295"/>
                <a:gd name="T8" fmla="*/ 384 w 160"/>
                <a:gd name="T9" fmla="*/ 85 h 295"/>
                <a:gd name="T10" fmla="*/ 332 w 160"/>
                <a:gd name="T11" fmla="*/ 64 h 295"/>
                <a:gd name="T12" fmla="*/ 307 w 160"/>
                <a:gd name="T13" fmla="*/ 69 h 295"/>
                <a:gd name="T14" fmla="*/ 361 w 160"/>
                <a:gd name="T15" fmla="*/ 204 h 295"/>
                <a:gd name="T16" fmla="*/ 188 w 160"/>
                <a:gd name="T17" fmla="*/ 382 h 295"/>
                <a:gd name="T18" fmla="*/ 137 w 160"/>
                <a:gd name="T19" fmla="*/ 375 h 295"/>
                <a:gd name="T20" fmla="*/ 108 w 160"/>
                <a:gd name="T21" fmla="*/ 425 h 295"/>
                <a:gd name="T22" fmla="*/ 135 w 160"/>
                <a:gd name="T23" fmla="*/ 475 h 295"/>
                <a:gd name="T24" fmla="*/ 201 w 160"/>
                <a:gd name="T25" fmla="*/ 469 h 295"/>
                <a:gd name="T26" fmla="*/ 400 w 160"/>
                <a:gd name="T27" fmla="*/ 620 h 295"/>
                <a:gd name="T28" fmla="*/ 201 w 160"/>
                <a:gd name="T29" fmla="*/ 765 h 295"/>
                <a:gd name="T30" fmla="*/ 0 w 160"/>
                <a:gd name="T31" fmla="*/ 620 h 295"/>
                <a:gd name="T32" fmla="*/ 72 w 160"/>
                <a:gd name="T33" fmla="*/ 496 h 295"/>
                <a:gd name="T34" fmla="*/ 47 w 160"/>
                <a:gd name="T35" fmla="*/ 425 h 295"/>
                <a:gd name="T36" fmla="*/ 82 w 160"/>
                <a:gd name="T37" fmla="*/ 349 h 295"/>
                <a:gd name="T38" fmla="*/ 16 w 160"/>
                <a:gd name="T39" fmla="*/ 204 h 295"/>
                <a:gd name="T40" fmla="*/ 188 w 160"/>
                <a:gd name="T41" fmla="*/ 29 h 295"/>
                <a:gd name="T42" fmla="*/ 260 w 160"/>
                <a:gd name="T43" fmla="*/ 42 h 295"/>
                <a:gd name="T44" fmla="*/ 357 w 160"/>
                <a:gd name="T45" fmla="*/ 0 h 295"/>
                <a:gd name="T46" fmla="*/ 337 w 160"/>
                <a:gd name="T47" fmla="*/ 620 h 295"/>
                <a:gd name="T48" fmla="*/ 201 w 160"/>
                <a:gd name="T49" fmla="*/ 535 h 295"/>
                <a:gd name="T50" fmla="*/ 63 w 160"/>
                <a:gd name="T51" fmla="*/ 620 h 295"/>
                <a:gd name="T52" fmla="*/ 201 w 160"/>
                <a:gd name="T53" fmla="*/ 705 h 295"/>
                <a:gd name="T54" fmla="*/ 337 w 160"/>
                <a:gd name="T55" fmla="*/ 620 h 295"/>
                <a:gd name="T56" fmla="*/ 297 w 160"/>
                <a:gd name="T57" fmla="*/ 204 h 295"/>
                <a:gd name="T58" fmla="*/ 188 w 160"/>
                <a:gd name="T59" fmla="*/ 84 h 295"/>
                <a:gd name="T60" fmla="*/ 80 w 160"/>
                <a:gd name="T61" fmla="*/ 204 h 295"/>
                <a:gd name="T62" fmla="*/ 188 w 160"/>
                <a:gd name="T63" fmla="*/ 327 h 295"/>
                <a:gd name="T64" fmla="*/ 297 w 160"/>
                <a:gd name="T65" fmla="*/ 20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0" h="295">
                  <a:moveTo>
                    <a:pt x="138" y="0"/>
                  </a:moveTo>
                  <a:cubicBezTo>
                    <a:pt x="148" y="0"/>
                    <a:pt x="160" y="6"/>
                    <a:pt x="160" y="15"/>
                  </a:cubicBezTo>
                  <a:cubicBezTo>
                    <a:pt x="160" y="29"/>
                    <a:pt x="160" y="29"/>
                    <a:pt x="160" y="29"/>
                  </a:cubicBezTo>
                  <a:cubicBezTo>
                    <a:pt x="160" y="33"/>
                    <a:pt x="158" y="35"/>
                    <a:pt x="154" y="35"/>
                  </a:cubicBezTo>
                  <a:cubicBezTo>
                    <a:pt x="152" y="35"/>
                    <a:pt x="151" y="35"/>
                    <a:pt x="149" y="33"/>
                  </a:cubicBezTo>
                  <a:cubicBezTo>
                    <a:pt x="143" y="29"/>
                    <a:pt x="139" y="25"/>
                    <a:pt x="129" y="25"/>
                  </a:cubicBezTo>
                  <a:cubicBezTo>
                    <a:pt x="125" y="25"/>
                    <a:pt x="122" y="26"/>
                    <a:pt x="119" y="27"/>
                  </a:cubicBezTo>
                  <a:cubicBezTo>
                    <a:pt x="132" y="39"/>
                    <a:pt x="140" y="57"/>
                    <a:pt x="140" y="79"/>
                  </a:cubicBezTo>
                  <a:cubicBezTo>
                    <a:pt x="140" y="120"/>
                    <a:pt x="112" y="147"/>
                    <a:pt x="73" y="147"/>
                  </a:cubicBezTo>
                  <a:cubicBezTo>
                    <a:pt x="66" y="147"/>
                    <a:pt x="59" y="146"/>
                    <a:pt x="53" y="145"/>
                  </a:cubicBezTo>
                  <a:cubicBezTo>
                    <a:pt x="47" y="148"/>
                    <a:pt x="42" y="155"/>
                    <a:pt x="42" y="164"/>
                  </a:cubicBezTo>
                  <a:cubicBezTo>
                    <a:pt x="42" y="173"/>
                    <a:pt x="46" y="180"/>
                    <a:pt x="52" y="183"/>
                  </a:cubicBezTo>
                  <a:cubicBezTo>
                    <a:pt x="60" y="182"/>
                    <a:pt x="68" y="181"/>
                    <a:pt x="78" y="181"/>
                  </a:cubicBezTo>
                  <a:cubicBezTo>
                    <a:pt x="129" y="181"/>
                    <a:pt x="155" y="205"/>
                    <a:pt x="155" y="239"/>
                  </a:cubicBezTo>
                  <a:cubicBezTo>
                    <a:pt x="155" y="273"/>
                    <a:pt x="129" y="295"/>
                    <a:pt x="78" y="295"/>
                  </a:cubicBezTo>
                  <a:cubicBezTo>
                    <a:pt x="26" y="295"/>
                    <a:pt x="0" y="273"/>
                    <a:pt x="0" y="239"/>
                  </a:cubicBezTo>
                  <a:cubicBezTo>
                    <a:pt x="0" y="218"/>
                    <a:pt x="9" y="201"/>
                    <a:pt x="28" y="191"/>
                  </a:cubicBezTo>
                  <a:cubicBezTo>
                    <a:pt x="21" y="185"/>
                    <a:pt x="18" y="175"/>
                    <a:pt x="18" y="164"/>
                  </a:cubicBezTo>
                  <a:cubicBezTo>
                    <a:pt x="18" y="152"/>
                    <a:pt x="23" y="142"/>
                    <a:pt x="32" y="135"/>
                  </a:cubicBezTo>
                  <a:cubicBezTo>
                    <a:pt x="16" y="123"/>
                    <a:pt x="6" y="103"/>
                    <a:pt x="6" y="79"/>
                  </a:cubicBezTo>
                  <a:cubicBezTo>
                    <a:pt x="6" y="37"/>
                    <a:pt x="34" y="11"/>
                    <a:pt x="73" y="11"/>
                  </a:cubicBezTo>
                  <a:cubicBezTo>
                    <a:pt x="83" y="11"/>
                    <a:pt x="93" y="13"/>
                    <a:pt x="101" y="16"/>
                  </a:cubicBezTo>
                  <a:cubicBezTo>
                    <a:pt x="112" y="5"/>
                    <a:pt x="126" y="0"/>
                    <a:pt x="138" y="0"/>
                  </a:cubicBezTo>
                  <a:moveTo>
                    <a:pt x="131" y="239"/>
                  </a:moveTo>
                  <a:cubicBezTo>
                    <a:pt x="131" y="217"/>
                    <a:pt x="111" y="206"/>
                    <a:pt x="78" y="206"/>
                  </a:cubicBezTo>
                  <a:cubicBezTo>
                    <a:pt x="44" y="206"/>
                    <a:pt x="24" y="217"/>
                    <a:pt x="24" y="239"/>
                  </a:cubicBezTo>
                  <a:cubicBezTo>
                    <a:pt x="24" y="261"/>
                    <a:pt x="44" y="272"/>
                    <a:pt x="78" y="272"/>
                  </a:cubicBezTo>
                  <a:cubicBezTo>
                    <a:pt x="111" y="272"/>
                    <a:pt x="131" y="261"/>
                    <a:pt x="131" y="239"/>
                  </a:cubicBezTo>
                  <a:moveTo>
                    <a:pt x="115" y="79"/>
                  </a:moveTo>
                  <a:cubicBezTo>
                    <a:pt x="115" y="53"/>
                    <a:pt x="102" y="32"/>
                    <a:pt x="73" y="32"/>
                  </a:cubicBezTo>
                  <a:cubicBezTo>
                    <a:pt x="44" y="32"/>
                    <a:pt x="31" y="53"/>
                    <a:pt x="31" y="79"/>
                  </a:cubicBezTo>
                  <a:cubicBezTo>
                    <a:pt x="31" y="105"/>
                    <a:pt x="44" y="126"/>
                    <a:pt x="73" y="126"/>
                  </a:cubicBezTo>
                  <a:cubicBezTo>
                    <a:pt x="102" y="126"/>
                    <a:pt x="115" y="105"/>
                    <a:pt x="115" y="7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0" name="Freeform 21"/>
            <p:cNvSpPr>
              <a:spLocks noEditPoints="1"/>
            </p:cNvSpPr>
            <p:nvPr userDrawn="1"/>
          </p:nvSpPr>
          <p:spPr bwMode="auto">
            <a:xfrm>
              <a:off x="4407" y="1168"/>
              <a:ext cx="244" cy="320"/>
            </a:xfrm>
            <a:custGeom>
              <a:avLst/>
              <a:gdLst>
                <a:gd name="T0" fmla="*/ 0 w 152"/>
                <a:gd name="T1" fmla="*/ 256 h 199"/>
                <a:gd name="T2" fmla="*/ 209 w 152"/>
                <a:gd name="T3" fmla="*/ 0 h 199"/>
                <a:gd name="T4" fmla="*/ 392 w 152"/>
                <a:gd name="T5" fmla="*/ 195 h 199"/>
                <a:gd name="T6" fmla="*/ 387 w 152"/>
                <a:gd name="T7" fmla="*/ 264 h 199"/>
                <a:gd name="T8" fmla="*/ 67 w 152"/>
                <a:gd name="T9" fmla="*/ 264 h 199"/>
                <a:gd name="T10" fmla="*/ 231 w 152"/>
                <a:gd name="T11" fmla="*/ 455 h 199"/>
                <a:gd name="T12" fmla="*/ 361 w 152"/>
                <a:gd name="T13" fmla="*/ 412 h 199"/>
                <a:gd name="T14" fmla="*/ 376 w 152"/>
                <a:gd name="T15" fmla="*/ 405 h 199"/>
                <a:gd name="T16" fmla="*/ 388 w 152"/>
                <a:gd name="T17" fmla="*/ 425 h 199"/>
                <a:gd name="T18" fmla="*/ 388 w 152"/>
                <a:gd name="T19" fmla="*/ 439 h 199"/>
                <a:gd name="T20" fmla="*/ 371 w 152"/>
                <a:gd name="T21" fmla="*/ 471 h 199"/>
                <a:gd name="T22" fmla="*/ 218 w 152"/>
                <a:gd name="T23" fmla="*/ 515 h 199"/>
                <a:gd name="T24" fmla="*/ 0 w 152"/>
                <a:gd name="T25" fmla="*/ 256 h 199"/>
                <a:gd name="T26" fmla="*/ 324 w 152"/>
                <a:gd name="T27" fmla="*/ 209 h 199"/>
                <a:gd name="T28" fmla="*/ 324 w 152"/>
                <a:gd name="T29" fmla="*/ 175 h 199"/>
                <a:gd name="T30" fmla="*/ 214 w 152"/>
                <a:gd name="T31" fmla="*/ 59 h 199"/>
                <a:gd name="T32" fmla="*/ 72 w 152"/>
                <a:gd name="T33" fmla="*/ 209 h 199"/>
                <a:gd name="T34" fmla="*/ 324 w 152"/>
                <a:gd name="T35" fmla="*/ 209 h 1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2" h="199">
                  <a:moveTo>
                    <a:pt x="0" y="99"/>
                  </a:moveTo>
                  <a:cubicBezTo>
                    <a:pt x="0" y="41"/>
                    <a:pt x="28" y="0"/>
                    <a:pt x="81" y="0"/>
                  </a:cubicBezTo>
                  <a:cubicBezTo>
                    <a:pt x="127" y="0"/>
                    <a:pt x="152" y="28"/>
                    <a:pt x="152" y="75"/>
                  </a:cubicBezTo>
                  <a:cubicBezTo>
                    <a:pt x="152" y="83"/>
                    <a:pt x="152" y="93"/>
                    <a:pt x="150" y="102"/>
                  </a:cubicBezTo>
                  <a:cubicBezTo>
                    <a:pt x="26" y="102"/>
                    <a:pt x="26" y="102"/>
                    <a:pt x="26" y="102"/>
                  </a:cubicBezTo>
                  <a:cubicBezTo>
                    <a:pt x="26" y="148"/>
                    <a:pt x="48" y="176"/>
                    <a:pt x="90" y="176"/>
                  </a:cubicBezTo>
                  <a:cubicBezTo>
                    <a:pt x="115" y="176"/>
                    <a:pt x="133" y="163"/>
                    <a:pt x="140" y="159"/>
                  </a:cubicBezTo>
                  <a:cubicBezTo>
                    <a:pt x="142" y="158"/>
                    <a:pt x="144" y="157"/>
                    <a:pt x="146" y="157"/>
                  </a:cubicBezTo>
                  <a:cubicBezTo>
                    <a:pt x="149" y="157"/>
                    <a:pt x="151" y="160"/>
                    <a:pt x="151" y="164"/>
                  </a:cubicBezTo>
                  <a:cubicBezTo>
                    <a:pt x="151" y="170"/>
                    <a:pt x="151" y="170"/>
                    <a:pt x="151" y="170"/>
                  </a:cubicBezTo>
                  <a:cubicBezTo>
                    <a:pt x="151" y="174"/>
                    <a:pt x="150" y="178"/>
                    <a:pt x="144" y="182"/>
                  </a:cubicBezTo>
                  <a:cubicBezTo>
                    <a:pt x="137" y="186"/>
                    <a:pt x="119" y="199"/>
                    <a:pt x="85" y="199"/>
                  </a:cubicBezTo>
                  <a:cubicBezTo>
                    <a:pt x="27" y="199"/>
                    <a:pt x="0" y="158"/>
                    <a:pt x="0" y="99"/>
                  </a:cubicBezTo>
                  <a:moveTo>
                    <a:pt x="126" y="81"/>
                  </a:moveTo>
                  <a:cubicBezTo>
                    <a:pt x="126" y="76"/>
                    <a:pt x="126" y="72"/>
                    <a:pt x="126" y="68"/>
                  </a:cubicBezTo>
                  <a:cubicBezTo>
                    <a:pt x="126" y="40"/>
                    <a:pt x="107" y="23"/>
                    <a:pt x="83" y="23"/>
                  </a:cubicBezTo>
                  <a:cubicBezTo>
                    <a:pt x="46" y="23"/>
                    <a:pt x="32" y="48"/>
                    <a:pt x="28" y="81"/>
                  </a:cubicBezTo>
                  <a:lnTo>
                    <a:pt x="126" y="81"/>
                  </a:lnTo>
                  <a:close/>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1" name="Freeform 22"/>
            <p:cNvSpPr>
              <a:spLocks/>
            </p:cNvSpPr>
            <p:nvPr userDrawn="1"/>
          </p:nvSpPr>
          <p:spPr bwMode="auto">
            <a:xfrm>
              <a:off x="4694" y="1168"/>
              <a:ext cx="193" cy="320"/>
            </a:xfrm>
            <a:custGeom>
              <a:avLst/>
              <a:gdLst>
                <a:gd name="T0" fmla="*/ 23 w 120"/>
                <a:gd name="T1" fmla="*/ 484 h 199"/>
                <a:gd name="T2" fmla="*/ 0 w 120"/>
                <a:gd name="T3" fmla="*/ 450 h 199"/>
                <a:gd name="T4" fmla="*/ 0 w 120"/>
                <a:gd name="T5" fmla="*/ 426 h 199"/>
                <a:gd name="T6" fmla="*/ 16 w 120"/>
                <a:gd name="T7" fmla="*/ 412 h 199"/>
                <a:gd name="T8" fmla="*/ 31 w 120"/>
                <a:gd name="T9" fmla="*/ 413 h 199"/>
                <a:gd name="T10" fmla="*/ 156 w 120"/>
                <a:gd name="T11" fmla="*/ 455 h 199"/>
                <a:gd name="T12" fmla="*/ 243 w 120"/>
                <a:gd name="T13" fmla="*/ 375 h 199"/>
                <a:gd name="T14" fmla="*/ 142 w 120"/>
                <a:gd name="T15" fmla="*/ 280 h 199"/>
                <a:gd name="T16" fmla="*/ 13 w 120"/>
                <a:gd name="T17" fmla="*/ 140 h 199"/>
                <a:gd name="T18" fmla="*/ 156 w 120"/>
                <a:gd name="T19" fmla="*/ 0 h 199"/>
                <a:gd name="T20" fmla="*/ 272 w 120"/>
                <a:gd name="T21" fmla="*/ 31 h 199"/>
                <a:gd name="T22" fmla="*/ 293 w 120"/>
                <a:gd name="T23" fmla="*/ 63 h 199"/>
                <a:gd name="T24" fmla="*/ 293 w 120"/>
                <a:gd name="T25" fmla="*/ 88 h 199"/>
                <a:gd name="T26" fmla="*/ 280 w 120"/>
                <a:gd name="T27" fmla="*/ 103 h 199"/>
                <a:gd name="T28" fmla="*/ 264 w 120"/>
                <a:gd name="T29" fmla="*/ 98 h 199"/>
                <a:gd name="T30" fmla="*/ 161 w 120"/>
                <a:gd name="T31" fmla="*/ 56 h 199"/>
                <a:gd name="T32" fmla="*/ 77 w 120"/>
                <a:gd name="T33" fmla="*/ 132 h 199"/>
                <a:gd name="T34" fmla="*/ 161 w 120"/>
                <a:gd name="T35" fmla="*/ 214 h 199"/>
                <a:gd name="T36" fmla="*/ 310 w 120"/>
                <a:gd name="T37" fmla="*/ 367 h 199"/>
                <a:gd name="T38" fmla="*/ 156 w 120"/>
                <a:gd name="T39" fmla="*/ 515 h 199"/>
                <a:gd name="T40" fmla="*/ 23 w 120"/>
                <a:gd name="T41" fmla="*/ 484 h 19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0" h="199">
                  <a:moveTo>
                    <a:pt x="9" y="187"/>
                  </a:moveTo>
                  <a:cubicBezTo>
                    <a:pt x="4" y="183"/>
                    <a:pt x="0" y="179"/>
                    <a:pt x="0" y="174"/>
                  </a:cubicBezTo>
                  <a:cubicBezTo>
                    <a:pt x="0" y="165"/>
                    <a:pt x="0" y="165"/>
                    <a:pt x="0" y="165"/>
                  </a:cubicBezTo>
                  <a:cubicBezTo>
                    <a:pt x="0" y="161"/>
                    <a:pt x="2" y="159"/>
                    <a:pt x="6" y="159"/>
                  </a:cubicBezTo>
                  <a:cubicBezTo>
                    <a:pt x="8" y="159"/>
                    <a:pt x="10" y="159"/>
                    <a:pt x="12" y="160"/>
                  </a:cubicBezTo>
                  <a:cubicBezTo>
                    <a:pt x="20" y="165"/>
                    <a:pt x="35" y="176"/>
                    <a:pt x="60" y="176"/>
                  </a:cubicBezTo>
                  <a:cubicBezTo>
                    <a:pt x="76" y="176"/>
                    <a:pt x="94" y="168"/>
                    <a:pt x="94" y="145"/>
                  </a:cubicBezTo>
                  <a:cubicBezTo>
                    <a:pt x="94" y="125"/>
                    <a:pt x="84" y="115"/>
                    <a:pt x="55" y="108"/>
                  </a:cubicBezTo>
                  <a:cubicBezTo>
                    <a:pt x="32" y="102"/>
                    <a:pt x="5" y="87"/>
                    <a:pt x="5" y="54"/>
                  </a:cubicBezTo>
                  <a:cubicBezTo>
                    <a:pt x="5" y="20"/>
                    <a:pt x="30" y="0"/>
                    <a:pt x="60" y="0"/>
                  </a:cubicBezTo>
                  <a:cubicBezTo>
                    <a:pt x="85" y="0"/>
                    <a:pt x="97" y="7"/>
                    <a:pt x="105" y="12"/>
                  </a:cubicBezTo>
                  <a:cubicBezTo>
                    <a:pt x="111" y="16"/>
                    <a:pt x="113" y="19"/>
                    <a:pt x="113" y="24"/>
                  </a:cubicBezTo>
                  <a:cubicBezTo>
                    <a:pt x="113" y="34"/>
                    <a:pt x="113" y="34"/>
                    <a:pt x="113" y="34"/>
                  </a:cubicBezTo>
                  <a:cubicBezTo>
                    <a:pt x="113" y="38"/>
                    <a:pt x="112" y="40"/>
                    <a:pt x="108" y="40"/>
                  </a:cubicBezTo>
                  <a:cubicBezTo>
                    <a:pt x="105" y="40"/>
                    <a:pt x="104" y="39"/>
                    <a:pt x="102" y="38"/>
                  </a:cubicBezTo>
                  <a:cubicBezTo>
                    <a:pt x="94" y="33"/>
                    <a:pt x="86" y="22"/>
                    <a:pt x="62" y="22"/>
                  </a:cubicBezTo>
                  <a:cubicBezTo>
                    <a:pt x="42" y="22"/>
                    <a:pt x="30" y="30"/>
                    <a:pt x="30" y="51"/>
                  </a:cubicBezTo>
                  <a:cubicBezTo>
                    <a:pt x="30" y="66"/>
                    <a:pt x="40" y="78"/>
                    <a:pt x="62" y="83"/>
                  </a:cubicBezTo>
                  <a:cubicBezTo>
                    <a:pt x="94" y="91"/>
                    <a:pt x="120" y="105"/>
                    <a:pt x="120" y="142"/>
                  </a:cubicBezTo>
                  <a:cubicBezTo>
                    <a:pt x="120" y="179"/>
                    <a:pt x="92" y="199"/>
                    <a:pt x="60" y="199"/>
                  </a:cubicBezTo>
                  <a:cubicBezTo>
                    <a:pt x="35" y="199"/>
                    <a:pt x="18" y="192"/>
                    <a:pt x="9"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2" name="Freeform 23"/>
            <p:cNvSpPr>
              <a:spLocks/>
            </p:cNvSpPr>
            <p:nvPr userDrawn="1"/>
          </p:nvSpPr>
          <p:spPr bwMode="auto">
            <a:xfrm>
              <a:off x="4936" y="1022"/>
              <a:ext cx="228" cy="460"/>
            </a:xfrm>
            <a:custGeom>
              <a:avLst/>
              <a:gdLst>
                <a:gd name="T0" fmla="*/ 0 w 142"/>
                <a:gd name="T1" fmla="*/ 722 h 286"/>
                <a:gd name="T2" fmla="*/ 0 w 142"/>
                <a:gd name="T3" fmla="*/ 21 h 286"/>
                <a:gd name="T4" fmla="*/ 18 w 142"/>
                <a:gd name="T5" fmla="*/ 0 h 286"/>
                <a:gd name="T6" fmla="*/ 50 w 142"/>
                <a:gd name="T7" fmla="*/ 0 h 286"/>
                <a:gd name="T8" fmla="*/ 67 w 142"/>
                <a:gd name="T9" fmla="*/ 21 h 286"/>
                <a:gd name="T10" fmla="*/ 67 w 142"/>
                <a:gd name="T11" fmla="*/ 280 h 286"/>
                <a:gd name="T12" fmla="*/ 222 w 142"/>
                <a:gd name="T13" fmla="*/ 238 h 286"/>
                <a:gd name="T14" fmla="*/ 366 w 142"/>
                <a:gd name="T15" fmla="*/ 391 h 286"/>
                <a:gd name="T16" fmla="*/ 366 w 142"/>
                <a:gd name="T17" fmla="*/ 722 h 286"/>
                <a:gd name="T18" fmla="*/ 348 w 142"/>
                <a:gd name="T19" fmla="*/ 740 h 286"/>
                <a:gd name="T20" fmla="*/ 316 w 142"/>
                <a:gd name="T21" fmla="*/ 740 h 286"/>
                <a:gd name="T22" fmla="*/ 299 w 142"/>
                <a:gd name="T23" fmla="*/ 722 h 286"/>
                <a:gd name="T24" fmla="*/ 299 w 142"/>
                <a:gd name="T25" fmla="*/ 391 h 286"/>
                <a:gd name="T26" fmla="*/ 214 w 142"/>
                <a:gd name="T27" fmla="*/ 306 h 286"/>
                <a:gd name="T28" fmla="*/ 67 w 142"/>
                <a:gd name="T29" fmla="*/ 339 h 286"/>
                <a:gd name="T30" fmla="*/ 67 w 142"/>
                <a:gd name="T31" fmla="*/ 722 h 286"/>
                <a:gd name="T32" fmla="*/ 50 w 142"/>
                <a:gd name="T33" fmla="*/ 740 h 286"/>
                <a:gd name="T34" fmla="*/ 18 w 142"/>
                <a:gd name="T35" fmla="*/ 740 h 286"/>
                <a:gd name="T36" fmla="*/ 0 w 142"/>
                <a:gd name="T37" fmla="*/ 722 h 2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2" h="286">
                  <a:moveTo>
                    <a:pt x="0" y="279"/>
                  </a:moveTo>
                  <a:cubicBezTo>
                    <a:pt x="0" y="8"/>
                    <a:pt x="0" y="8"/>
                    <a:pt x="0" y="8"/>
                  </a:cubicBezTo>
                  <a:cubicBezTo>
                    <a:pt x="0" y="4"/>
                    <a:pt x="3" y="0"/>
                    <a:pt x="7" y="0"/>
                  </a:cubicBezTo>
                  <a:cubicBezTo>
                    <a:pt x="19" y="0"/>
                    <a:pt x="19" y="0"/>
                    <a:pt x="19" y="0"/>
                  </a:cubicBezTo>
                  <a:cubicBezTo>
                    <a:pt x="23" y="0"/>
                    <a:pt x="26" y="4"/>
                    <a:pt x="26" y="8"/>
                  </a:cubicBezTo>
                  <a:cubicBezTo>
                    <a:pt x="26" y="108"/>
                    <a:pt x="26" y="108"/>
                    <a:pt x="26" y="108"/>
                  </a:cubicBezTo>
                  <a:cubicBezTo>
                    <a:pt x="34" y="106"/>
                    <a:pt x="55" y="92"/>
                    <a:pt x="86" y="92"/>
                  </a:cubicBezTo>
                  <a:cubicBezTo>
                    <a:pt x="119" y="92"/>
                    <a:pt x="142" y="106"/>
                    <a:pt x="142" y="151"/>
                  </a:cubicBezTo>
                  <a:cubicBezTo>
                    <a:pt x="142" y="279"/>
                    <a:pt x="142" y="279"/>
                    <a:pt x="142" y="279"/>
                  </a:cubicBezTo>
                  <a:cubicBezTo>
                    <a:pt x="142" y="283"/>
                    <a:pt x="139" y="286"/>
                    <a:pt x="135" y="286"/>
                  </a:cubicBezTo>
                  <a:cubicBezTo>
                    <a:pt x="123" y="286"/>
                    <a:pt x="123" y="286"/>
                    <a:pt x="123" y="286"/>
                  </a:cubicBezTo>
                  <a:cubicBezTo>
                    <a:pt x="119" y="286"/>
                    <a:pt x="116" y="283"/>
                    <a:pt x="116" y="279"/>
                  </a:cubicBezTo>
                  <a:cubicBezTo>
                    <a:pt x="116" y="151"/>
                    <a:pt x="116" y="151"/>
                    <a:pt x="116" y="151"/>
                  </a:cubicBezTo>
                  <a:cubicBezTo>
                    <a:pt x="116" y="129"/>
                    <a:pt x="105" y="118"/>
                    <a:pt x="83" y="118"/>
                  </a:cubicBezTo>
                  <a:cubicBezTo>
                    <a:pt x="52" y="118"/>
                    <a:pt x="26" y="131"/>
                    <a:pt x="26" y="131"/>
                  </a:cubicBezTo>
                  <a:cubicBezTo>
                    <a:pt x="26" y="279"/>
                    <a:pt x="26" y="279"/>
                    <a:pt x="26" y="279"/>
                  </a:cubicBezTo>
                  <a:cubicBezTo>
                    <a:pt x="26" y="283"/>
                    <a:pt x="23" y="286"/>
                    <a:pt x="19" y="286"/>
                  </a:cubicBezTo>
                  <a:cubicBezTo>
                    <a:pt x="7" y="286"/>
                    <a:pt x="7" y="286"/>
                    <a:pt x="7" y="286"/>
                  </a:cubicBezTo>
                  <a:cubicBezTo>
                    <a:pt x="3" y="286"/>
                    <a:pt x="0" y="283"/>
                    <a:pt x="0" y="27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3" name="Freeform 24"/>
            <p:cNvSpPr>
              <a:spLocks noEditPoints="1"/>
            </p:cNvSpPr>
            <p:nvPr userDrawn="1"/>
          </p:nvSpPr>
          <p:spPr bwMode="auto">
            <a:xfrm>
              <a:off x="5225" y="1067"/>
              <a:ext cx="53" cy="415"/>
            </a:xfrm>
            <a:custGeom>
              <a:avLst/>
              <a:gdLst>
                <a:gd name="T0" fmla="*/ 0 w 33"/>
                <a:gd name="T1" fmla="*/ 47 h 258"/>
                <a:gd name="T2" fmla="*/ 43 w 33"/>
                <a:gd name="T3" fmla="*/ 0 h 258"/>
                <a:gd name="T4" fmla="*/ 85 w 33"/>
                <a:gd name="T5" fmla="*/ 47 h 258"/>
                <a:gd name="T6" fmla="*/ 43 w 33"/>
                <a:gd name="T7" fmla="*/ 90 h 258"/>
                <a:gd name="T8" fmla="*/ 0 w 33"/>
                <a:gd name="T9" fmla="*/ 47 h 258"/>
                <a:gd name="T10" fmla="*/ 8 w 33"/>
                <a:gd name="T11" fmla="*/ 650 h 258"/>
                <a:gd name="T12" fmla="*/ 8 w 33"/>
                <a:gd name="T13" fmla="*/ 191 h 258"/>
                <a:gd name="T14" fmla="*/ 29 w 33"/>
                <a:gd name="T15" fmla="*/ 174 h 258"/>
                <a:gd name="T16" fmla="*/ 56 w 33"/>
                <a:gd name="T17" fmla="*/ 174 h 258"/>
                <a:gd name="T18" fmla="*/ 77 w 33"/>
                <a:gd name="T19" fmla="*/ 191 h 258"/>
                <a:gd name="T20" fmla="*/ 77 w 33"/>
                <a:gd name="T21" fmla="*/ 650 h 258"/>
                <a:gd name="T22" fmla="*/ 56 w 33"/>
                <a:gd name="T23" fmla="*/ 668 h 258"/>
                <a:gd name="T24" fmla="*/ 29 w 33"/>
                <a:gd name="T25" fmla="*/ 668 h 258"/>
                <a:gd name="T26" fmla="*/ 8 w 33"/>
                <a:gd name="T27" fmla="*/ 650 h 2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 h="258">
                  <a:moveTo>
                    <a:pt x="0" y="18"/>
                  </a:moveTo>
                  <a:cubicBezTo>
                    <a:pt x="0" y="8"/>
                    <a:pt x="7" y="0"/>
                    <a:pt x="17" y="0"/>
                  </a:cubicBezTo>
                  <a:cubicBezTo>
                    <a:pt x="26" y="0"/>
                    <a:pt x="33" y="8"/>
                    <a:pt x="33" y="18"/>
                  </a:cubicBezTo>
                  <a:cubicBezTo>
                    <a:pt x="33" y="27"/>
                    <a:pt x="26" y="35"/>
                    <a:pt x="17" y="35"/>
                  </a:cubicBezTo>
                  <a:cubicBezTo>
                    <a:pt x="7" y="35"/>
                    <a:pt x="0" y="27"/>
                    <a:pt x="0" y="18"/>
                  </a:cubicBezTo>
                  <a:moveTo>
                    <a:pt x="3" y="251"/>
                  </a:moveTo>
                  <a:cubicBezTo>
                    <a:pt x="3" y="74"/>
                    <a:pt x="3" y="74"/>
                    <a:pt x="3" y="74"/>
                  </a:cubicBezTo>
                  <a:cubicBezTo>
                    <a:pt x="3" y="70"/>
                    <a:pt x="6" y="67"/>
                    <a:pt x="11" y="67"/>
                  </a:cubicBezTo>
                  <a:cubicBezTo>
                    <a:pt x="22" y="67"/>
                    <a:pt x="22" y="67"/>
                    <a:pt x="22" y="67"/>
                  </a:cubicBezTo>
                  <a:cubicBezTo>
                    <a:pt x="27" y="67"/>
                    <a:pt x="30" y="70"/>
                    <a:pt x="30" y="74"/>
                  </a:cubicBezTo>
                  <a:cubicBezTo>
                    <a:pt x="30" y="251"/>
                    <a:pt x="30" y="251"/>
                    <a:pt x="30" y="251"/>
                  </a:cubicBezTo>
                  <a:cubicBezTo>
                    <a:pt x="30" y="255"/>
                    <a:pt x="27" y="258"/>
                    <a:pt x="22" y="258"/>
                  </a:cubicBezTo>
                  <a:cubicBezTo>
                    <a:pt x="11" y="258"/>
                    <a:pt x="11" y="258"/>
                    <a:pt x="11" y="258"/>
                  </a:cubicBezTo>
                  <a:cubicBezTo>
                    <a:pt x="6" y="258"/>
                    <a:pt x="3" y="255"/>
                    <a:pt x="3" y="25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4" name="Freeform 25"/>
            <p:cNvSpPr>
              <a:spLocks/>
            </p:cNvSpPr>
            <p:nvPr userDrawn="1"/>
          </p:nvSpPr>
          <p:spPr bwMode="auto">
            <a:xfrm>
              <a:off x="5340" y="1174"/>
              <a:ext cx="154" cy="308"/>
            </a:xfrm>
            <a:custGeom>
              <a:avLst/>
              <a:gdLst>
                <a:gd name="T0" fmla="*/ 0 w 96"/>
                <a:gd name="T1" fmla="*/ 479 h 191"/>
                <a:gd name="T2" fmla="*/ 0 w 96"/>
                <a:gd name="T3" fmla="*/ 18 h 191"/>
                <a:gd name="T4" fmla="*/ 18 w 96"/>
                <a:gd name="T5" fmla="*/ 0 h 191"/>
                <a:gd name="T6" fmla="*/ 48 w 96"/>
                <a:gd name="T7" fmla="*/ 0 h 191"/>
                <a:gd name="T8" fmla="*/ 67 w 96"/>
                <a:gd name="T9" fmla="*/ 18 h 191"/>
                <a:gd name="T10" fmla="*/ 67 w 96"/>
                <a:gd name="T11" fmla="*/ 52 h 191"/>
                <a:gd name="T12" fmla="*/ 188 w 96"/>
                <a:gd name="T13" fmla="*/ 0 h 191"/>
                <a:gd name="T14" fmla="*/ 247 w 96"/>
                <a:gd name="T15" fmla="*/ 37 h 191"/>
                <a:gd name="T16" fmla="*/ 247 w 96"/>
                <a:gd name="T17" fmla="*/ 73 h 191"/>
                <a:gd name="T18" fmla="*/ 231 w 96"/>
                <a:gd name="T19" fmla="*/ 89 h 191"/>
                <a:gd name="T20" fmla="*/ 218 w 96"/>
                <a:gd name="T21" fmla="*/ 85 h 191"/>
                <a:gd name="T22" fmla="*/ 165 w 96"/>
                <a:gd name="T23" fmla="*/ 65 h 191"/>
                <a:gd name="T24" fmla="*/ 67 w 96"/>
                <a:gd name="T25" fmla="*/ 111 h 191"/>
                <a:gd name="T26" fmla="*/ 67 w 96"/>
                <a:gd name="T27" fmla="*/ 479 h 191"/>
                <a:gd name="T28" fmla="*/ 48 w 96"/>
                <a:gd name="T29" fmla="*/ 497 h 191"/>
                <a:gd name="T30" fmla="*/ 18 w 96"/>
                <a:gd name="T31" fmla="*/ 497 h 191"/>
                <a:gd name="T32" fmla="*/ 0 w 96"/>
                <a:gd name="T33" fmla="*/ 479 h 1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6" h="191">
                  <a:moveTo>
                    <a:pt x="0" y="184"/>
                  </a:moveTo>
                  <a:cubicBezTo>
                    <a:pt x="0" y="7"/>
                    <a:pt x="0" y="7"/>
                    <a:pt x="0" y="7"/>
                  </a:cubicBezTo>
                  <a:cubicBezTo>
                    <a:pt x="0" y="3"/>
                    <a:pt x="3" y="0"/>
                    <a:pt x="7" y="0"/>
                  </a:cubicBezTo>
                  <a:cubicBezTo>
                    <a:pt x="19" y="0"/>
                    <a:pt x="19" y="0"/>
                    <a:pt x="19" y="0"/>
                  </a:cubicBezTo>
                  <a:cubicBezTo>
                    <a:pt x="23" y="0"/>
                    <a:pt x="26" y="3"/>
                    <a:pt x="26" y="7"/>
                  </a:cubicBezTo>
                  <a:cubicBezTo>
                    <a:pt x="26" y="20"/>
                    <a:pt x="26" y="20"/>
                    <a:pt x="26" y="20"/>
                  </a:cubicBezTo>
                  <a:cubicBezTo>
                    <a:pt x="41" y="7"/>
                    <a:pt x="60" y="0"/>
                    <a:pt x="73" y="0"/>
                  </a:cubicBezTo>
                  <a:cubicBezTo>
                    <a:pt x="84" y="0"/>
                    <a:pt x="96" y="5"/>
                    <a:pt x="96" y="14"/>
                  </a:cubicBezTo>
                  <a:cubicBezTo>
                    <a:pt x="96" y="28"/>
                    <a:pt x="96" y="28"/>
                    <a:pt x="96" y="28"/>
                  </a:cubicBezTo>
                  <a:cubicBezTo>
                    <a:pt x="96" y="32"/>
                    <a:pt x="93" y="34"/>
                    <a:pt x="90" y="34"/>
                  </a:cubicBezTo>
                  <a:cubicBezTo>
                    <a:pt x="88" y="34"/>
                    <a:pt x="86" y="34"/>
                    <a:pt x="85" y="33"/>
                  </a:cubicBezTo>
                  <a:cubicBezTo>
                    <a:pt x="79" y="29"/>
                    <a:pt x="75" y="25"/>
                    <a:pt x="64" y="25"/>
                  </a:cubicBezTo>
                  <a:cubicBezTo>
                    <a:pt x="54" y="25"/>
                    <a:pt x="40" y="32"/>
                    <a:pt x="26" y="43"/>
                  </a:cubicBezTo>
                  <a:cubicBezTo>
                    <a:pt x="26" y="184"/>
                    <a:pt x="26" y="184"/>
                    <a:pt x="26" y="184"/>
                  </a:cubicBezTo>
                  <a:cubicBezTo>
                    <a:pt x="26" y="188"/>
                    <a:pt x="23" y="191"/>
                    <a:pt x="19" y="191"/>
                  </a:cubicBezTo>
                  <a:cubicBezTo>
                    <a:pt x="7" y="191"/>
                    <a:pt x="7" y="191"/>
                    <a:pt x="7" y="191"/>
                  </a:cubicBezTo>
                  <a:cubicBezTo>
                    <a:pt x="3" y="191"/>
                    <a:pt x="0" y="188"/>
                    <a:pt x="0" y="184"/>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5" name="Freeform 26"/>
            <p:cNvSpPr>
              <a:spLocks noEditPoints="1"/>
            </p:cNvSpPr>
            <p:nvPr userDrawn="1"/>
          </p:nvSpPr>
          <p:spPr bwMode="auto">
            <a:xfrm>
              <a:off x="5513" y="1168"/>
              <a:ext cx="245" cy="320"/>
            </a:xfrm>
            <a:custGeom>
              <a:avLst/>
              <a:gdLst>
                <a:gd name="T0" fmla="*/ 0 w 153"/>
                <a:gd name="T1" fmla="*/ 256 h 199"/>
                <a:gd name="T2" fmla="*/ 210 w 153"/>
                <a:gd name="T3" fmla="*/ 0 h 199"/>
                <a:gd name="T4" fmla="*/ 392 w 153"/>
                <a:gd name="T5" fmla="*/ 195 h 199"/>
                <a:gd name="T6" fmla="*/ 384 w 153"/>
                <a:gd name="T7" fmla="*/ 264 h 199"/>
                <a:gd name="T8" fmla="*/ 69 w 153"/>
                <a:gd name="T9" fmla="*/ 264 h 199"/>
                <a:gd name="T10" fmla="*/ 234 w 153"/>
                <a:gd name="T11" fmla="*/ 455 h 199"/>
                <a:gd name="T12" fmla="*/ 362 w 153"/>
                <a:gd name="T13" fmla="*/ 412 h 199"/>
                <a:gd name="T14" fmla="*/ 375 w 153"/>
                <a:gd name="T15" fmla="*/ 405 h 199"/>
                <a:gd name="T16" fmla="*/ 389 w 153"/>
                <a:gd name="T17" fmla="*/ 425 h 199"/>
                <a:gd name="T18" fmla="*/ 389 w 153"/>
                <a:gd name="T19" fmla="*/ 439 h 199"/>
                <a:gd name="T20" fmla="*/ 370 w 153"/>
                <a:gd name="T21" fmla="*/ 471 h 199"/>
                <a:gd name="T22" fmla="*/ 221 w 153"/>
                <a:gd name="T23" fmla="*/ 515 h 199"/>
                <a:gd name="T24" fmla="*/ 0 w 153"/>
                <a:gd name="T25" fmla="*/ 256 h 199"/>
                <a:gd name="T26" fmla="*/ 323 w 153"/>
                <a:gd name="T27" fmla="*/ 209 h 199"/>
                <a:gd name="T28" fmla="*/ 325 w 153"/>
                <a:gd name="T29" fmla="*/ 175 h 199"/>
                <a:gd name="T30" fmla="*/ 213 w 153"/>
                <a:gd name="T31" fmla="*/ 59 h 199"/>
                <a:gd name="T32" fmla="*/ 72 w 153"/>
                <a:gd name="T33" fmla="*/ 209 h 199"/>
                <a:gd name="T34" fmla="*/ 323 w 153"/>
                <a:gd name="T35" fmla="*/ 209 h 1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3" h="199">
                  <a:moveTo>
                    <a:pt x="0" y="99"/>
                  </a:moveTo>
                  <a:cubicBezTo>
                    <a:pt x="0" y="41"/>
                    <a:pt x="29" y="0"/>
                    <a:pt x="82" y="0"/>
                  </a:cubicBezTo>
                  <a:cubicBezTo>
                    <a:pt x="128" y="0"/>
                    <a:pt x="153" y="28"/>
                    <a:pt x="153" y="75"/>
                  </a:cubicBezTo>
                  <a:cubicBezTo>
                    <a:pt x="153" y="83"/>
                    <a:pt x="152" y="93"/>
                    <a:pt x="150" y="102"/>
                  </a:cubicBezTo>
                  <a:cubicBezTo>
                    <a:pt x="27" y="102"/>
                    <a:pt x="27" y="102"/>
                    <a:pt x="27" y="102"/>
                  </a:cubicBezTo>
                  <a:cubicBezTo>
                    <a:pt x="27" y="148"/>
                    <a:pt x="49" y="176"/>
                    <a:pt x="91" y="176"/>
                  </a:cubicBezTo>
                  <a:cubicBezTo>
                    <a:pt x="116" y="176"/>
                    <a:pt x="134" y="163"/>
                    <a:pt x="141" y="159"/>
                  </a:cubicBezTo>
                  <a:cubicBezTo>
                    <a:pt x="143" y="158"/>
                    <a:pt x="145" y="157"/>
                    <a:pt x="146" y="157"/>
                  </a:cubicBezTo>
                  <a:cubicBezTo>
                    <a:pt x="150" y="157"/>
                    <a:pt x="152" y="160"/>
                    <a:pt x="152" y="164"/>
                  </a:cubicBezTo>
                  <a:cubicBezTo>
                    <a:pt x="152" y="170"/>
                    <a:pt x="152" y="170"/>
                    <a:pt x="152" y="170"/>
                  </a:cubicBezTo>
                  <a:cubicBezTo>
                    <a:pt x="152" y="174"/>
                    <a:pt x="151" y="178"/>
                    <a:pt x="144" y="182"/>
                  </a:cubicBezTo>
                  <a:cubicBezTo>
                    <a:pt x="138" y="186"/>
                    <a:pt x="119" y="199"/>
                    <a:pt x="86" y="199"/>
                  </a:cubicBezTo>
                  <a:cubicBezTo>
                    <a:pt x="28" y="199"/>
                    <a:pt x="0" y="158"/>
                    <a:pt x="0" y="99"/>
                  </a:cubicBezTo>
                  <a:moveTo>
                    <a:pt x="126" y="81"/>
                  </a:moveTo>
                  <a:cubicBezTo>
                    <a:pt x="127" y="76"/>
                    <a:pt x="127" y="72"/>
                    <a:pt x="127" y="68"/>
                  </a:cubicBezTo>
                  <a:cubicBezTo>
                    <a:pt x="127" y="40"/>
                    <a:pt x="108" y="23"/>
                    <a:pt x="83" y="23"/>
                  </a:cubicBezTo>
                  <a:cubicBezTo>
                    <a:pt x="47" y="23"/>
                    <a:pt x="33" y="48"/>
                    <a:pt x="28" y="81"/>
                  </a:cubicBezTo>
                  <a:lnTo>
                    <a:pt x="126" y="81"/>
                  </a:lnTo>
                  <a:close/>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6" name="Freeform 27"/>
            <p:cNvSpPr>
              <a:spLocks/>
            </p:cNvSpPr>
            <p:nvPr userDrawn="1"/>
          </p:nvSpPr>
          <p:spPr bwMode="auto">
            <a:xfrm>
              <a:off x="2178" y="1672"/>
              <a:ext cx="276" cy="424"/>
            </a:xfrm>
            <a:custGeom>
              <a:avLst/>
              <a:gdLst>
                <a:gd name="T0" fmla="*/ 0 w 172"/>
                <a:gd name="T1" fmla="*/ 344 h 264"/>
                <a:gd name="T2" fmla="*/ 265 w 172"/>
                <a:gd name="T3" fmla="*/ 0 h 264"/>
                <a:gd name="T4" fmla="*/ 417 w 172"/>
                <a:gd name="T5" fmla="*/ 35 h 264"/>
                <a:gd name="T6" fmla="*/ 443 w 172"/>
                <a:gd name="T7" fmla="*/ 72 h 264"/>
                <a:gd name="T8" fmla="*/ 443 w 172"/>
                <a:gd name="T9" fmla="*/ 93 h 264"/>
                <a:gd name="T10" fmla="*/ 425 w 172"/>
                <a:gd name="T11" fmla="*/ 114 h 264"/>
                <a:gd name="T12" fmla="*/ 409 w 172"/>
                <a:gd name="T13" fmla="*/ 108 h 264"/>
                <a:gd name="T14" fmla="*/ 273 w 172"/>
                <a:gd name="T15" fmla="*/ 67 h 264"/>
                <a:gd name="T16" fmla="*/ 75 w 172"/>
                <a:gd name="T17" fmla="*/ 344 h 264"/>
                <a:gd name="T18" fmla="*/ 273 w 172"/>
                <a:gd name="T19" fmla="*/ 614 h 264"/>
                <a:gd name="T20" fmla="*/ 409 w 172"/>
                <a:gd name="T21" fmla="*/ 575 h 264"/>
                <a:gd name="T22" fmla="*/ 425 w 172"/>
                <a:gd name="T23" fmla="*/ 570 h 264"/>
                <a:gd name="T24" fmla="*/ 443 w 172"/>
                <a:gd name="T25" fmla="*/ 588 h 264"/>
                <a:gd name="T26" fmla="*/ 443 w 172"/>
                <a:gd name="T27" fmla="*/ 612 h 264"/>
                <a:gd name="T28" fmla="*/ 417 w 172"/>
                <a:gd name="T29" fmla="*/ 647 h 264"/>
                <a:gd name="T30" fmla="*/ 265 w 172"/>
                <a:gd name="T31" fmla="*/ 681 h 264"/>
                <a:gd name="T32" fmla="*/ 0 w 172"/>
                <a:gd name="T33" fmla="*/ 344 h 2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2" h="264">
                  <a:moveTo>
                    <a:pt x="0" y="133"/>
                  </a:moveTo>
                  <a:cubicBezTo>
                    <a:pt x="0" y="47"/>
                    <a:pt x="43" y="0"/>
                    <a:pt x="103" y="0"/>
                  </a:cubicBezTo>
                  <a:cubicBezTo>
                    <a:pt x="134" y="0"/>
                    <a:pt x="153" y="9"/>
                    <a:pt x="162" y="14"/>
                  </a:cubicBezTo>
                  <a:cubicBezTo>
                    <a:pt x="167" y="18"/>
                    <a:pt x="172" y="22"/>
                    <a:pt x="172" y="28"/>
                  </a:cubicBezTo>
                  <a:cubicBezTo>
                    <a:pt x="172" y="36"/>
                    <a:pt x="172" y="36"/>
                    <a:pt x="172" y="36"/>
                  </a:cubicBezTo>
                  <a:cubicBezTo>
                    <a:pt x="172" y="41"/>
                    <a:pt x="169" y="44"/>
                    <a:pt x="165" y="44"/>
                  </a:cubicBezTo>
                  <a:cubicBezTo>
                    <a:pt x="163" y="44"/>
                    <a:pt x="161" y="43"/>
                    <a:pt x="159" y="42"/>
                  </a:cubicBezTo>
                  <a:cubicBezTo>
                    <a:pt x="151" y="37"/>
                    <a:pt x="132" y="26"/>
                    <a:pt x="106" y="26"/>
                  </a:cubicBezTo>
                  <a:cubicBezTo>
                    <a:pt x="61" y="26"/>
                    <a:pt x="29" y="61"/>
                    <a:pt x="29" y="133"/>
                  </a:cubicBezTo>
                  <a:cubicBezTo>
                    <a:pt x="29" y="204"/>
                    <a:pt x="61" y="238"/>
                    <a:pt x="106" y="238"/>
                  </a:cubicBezTo>
                  <a:cubicBezTo>
                    <a:pt x="132" y="238"/>
                    <a:pt x="152" y="228"/>
                    <a:pt x="159" y="223"/>
                  </a:cubicBezTo>
                  <a:cubicBezTo>
                    <a:pt x="161" y="222"/>
                    <a:pt x="163" y="221"/>
                    <a:pt x="165" y="221"/>
                  </a:cubicBezTo>
                  <a:cubicBezTo>
                    <a:pt x="169" y="221"/>
                    <a:pt x="172" y="224"/>
                    <a:pt x="172" y="228"/>
                  </a:cubicBezTo>
                  <a:cubicBezTo>
                    <a:pt x="172" y="237"/>
                    <a:pt x="172" y="237"/>
                    <a:pt x="172" y="237"/>
                  </a:cubicBezTo>
                  <a:cubicBezTo>
                    <a:pt x="172" y="243"/>
                    <a:pt x="167" y="247"/>
                    <a:pt x="162" y="251"/>
                  </a:cubicBezTo>
                  <a:cubicBezTo>
                    <a:pt x="154" y="256"/>
                    <a:pt x="134" y="264"/>
                    <a:pt x="103" y="264"/>
                  </a:cubicBezTo>
                  <a:cubicBezTo>
                    <a:pt x="43" y="264"/>
                    <a:pt x="0" y="218"/>
                    <a:pt x="0" y="133"/>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7" name="Freeform 28"/>
            <p:cNvSpPr>
              <a:spLocks noEditPoints="1"/>
            </p:cNvSpPr>
            <p:nvPr userDrawn="1"/>
          </p:nvSpPr>
          <p:spPr bwMode="auto">
            <a:xfrm>
              <a:off x="2479" y="1776"/>
              <a:ext cx="270" cy="320"/>
            </a:xfrm>
            <a:custGeom>
              <a:avLst/>
              <a:gdLst>
                <a:gd name="T0" fmla="*/ 0 w 168"/>
                <a:gd name="T1" fmla="*/ 256 h 199"/>
                <a:gd name="T2" fmla="*/ 217 w 168"/>
                <a:gd name="T3" fmla="*/ 0 h 199"/>
                <a:gd name="T4" fmla="*/ 434 w 168"/>
                <a:gd name="T5" fmla="*/ 256 h 199"/>
                <a:gd name="T6" fmla="*/ 217 w 168"/>
                <a:gd name="T7" fmla="*/ 515 h 199"/>
                <a:gd name="T8" fmla="*/ 0 w 168"/>
                <a:gd name="T9" fmla="*/ 256 h 199"/>
                <a:gd name="T10" fmla="*/ 365 w 168"/>
                <a:gd name="T11" fmla="*/ 256 h 199"/>
                <a:gd name="T12" fmla="*/ 217 w 168"/>
                <a:gd name="T13" fmla="*/ 63 h 199"/>
                <a:gd name="T14" fmla="*/ 68 w 168"/>
                <a:gd name="T15" fmla="*/ 256 h 199"/>
                <a:gd name="T16" fmla="*/ 217 w 168"/>
                <a:gd name="T17" fmla="*/ 452 h 199"/>
                <a:gd name="T18" fmla="*/ 365 w 168"/>
                <a:gd name="T19" fmla="*/ 256 h 1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8" h="199">
                  <a:moveTo>
                    <a:pt x="0" y="99"/>
                  </a:moveTo>
                  <a:cubicBezTo>
                    <a:pt x="0" y="41"/>
                    <a:pt x="29" y="0"/>
                    <a:pt x="84" y="0"/>
                  </a:cubicBezTo>
                  <a:cubicBezTo>
                    <a:pt x="139" y="0"/>
                    <a:pt x="168" y="41"/>
                    <a:pt x="168" y="99"/>
                  </a:cubicBezTo>
                  <a:cubicBezTo>
                    <a:pt x="168" y="158"/>
                    <a:pt x="139" y="199"/>
                    <a:pt x="84" y="199"/>
                  </a:cubicBezTo>
                  <a:cubicBezTo>
                    <a:pt x="29" y="199"/>
                    <a:pt x="0" y="158"/>
                    <a:pt x="0" y="99"/>
                  </a:cubicBezTo>
                  <a:moveTo>
                    <a:pt x="141" y="99"/>
                  </a:moveTo>
                  <a:cubicBezTo>
                    <a:pt x="141" y="50"/>
                    <a:pt x="119" y="24"/>
                    <a:pt x="84" y="24"/>
                  </a:cubicBezTo>
                  <a:cubicBezTo>
                    <a:pt x="48" y="24"/>
                    <a:pt x="26" y="50"/>
                    <a:pt x="26" y="99"/>
                  </a:cubicBezTo>
                  <a:cubicBezTo>
                    <a:pt x="26" y="149"/>
                    <a:pt x="48" y="175"/>
                    <a:pt x="84" y="175"/>
                  </a:cubicBezTo>
                  <a:cubicBezTo>
                    <a:pt x="119" y="175"/>
                    <a:pt x="141" y="149"/>
                    <a:pt x="141" y="9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8" name="Freeform 29"/>
            <p:cNvSpPr>
              <a:spLocks/>
            </p:cNvSpPr>
            <p:nvPr userDrawn="1"/>
          </p:nvSpPr>
          <p:spPr bwMode="auto">
            <a:xfrm>
              <a:off x="2800" y="1783"/>
              <a:ext cx="243" cy="312"/>
            </a:xfrm>
            <a:custGeom>
              <a:avLst/>
              <a:gdLst>
                <a:gd name="T0" fmla="*/ 0 w 152"/>
                <a:gd name="T1" fmla="*/ 349 h 194"/>
                <a:gd name="T2" fmla="*/ 0 w 152"/>
                <a:gd name="T3" fmla="*/ 18 h 194"/>
                <a:gd name="T4" fmla="*/ 18 w 152"/>
                <a:gd name="T5" fmla="*/ 0 h 194"/>
                <a:gd name="T6" fmla="*/ 48 w 152"/>
                <a:gd name="T7" fmla="*/ 0 h 194"/>
                <a:gd name="T8" fmla="*/ 67 w 152"/>
                <a:gd name="T9" fmla="*/ 18 h 194"/>
                <a:gd name="T10" fmla="*/ 67 w 152"/>
                <a:gd name="T11" fmla="*/ 349 h 194"/>
                <a:gd name="T12" fmla="*/ 153 w 152"/>
                <a:gd name="T13" fmla="*/ 434 h 194"/>
                <a:gd name="T14" fmla="*/ 296 w 152"/>
                <a:gd name="T15" fmla="*/ 370 h 194"/>
                <a:gd name="T16" fmla="*/ 296 w 152"/>
                <a:gd name="T17" fmla="*/ 18 h 194"/>
                <a:gd name="T18" fmla="*/ 315 w 152"/>
                <a:gd name="T19" fmla="*/ 0 h 194"/>
                <a:gd name="T20" fmla="*/ 345 w 152"/>
                <a:gd name="T21" fmla="*/ 0 h 194"/>
                <a:gd name="T22" fmla="*/ 363 w 152"/>
                <a:gd name="T23" fmla="*/ 18 h 194"/>
                <a:gd name="T24" fmla="*/ 363 w 152"/>
                <a:gd name="T25" fmla="*/ 425 h 194"/>
                <a:gd name="T26" fmla="*/ 388 w 152"/>
                <a:gd name="T27" fmla="*/ 455 h 194"/>
                <a:gd name="T28" fmla="*/ 388 w 152"/>
                <a:gd name="T29" fmla="*/ 468 h 194"/>
                <a:gd name="T30" fmla="*/ 341 w 152"/>
                <a:gd name="T31" fmla="*/ 502 h 194"/>
                <a:gd name="T32" fmla="*/ 296 w 152"/>
                <a:gd name="T33" fmla="*/ 447 h 194"/>
                <a:gd name="T34" fmla="*/ 296 w 152"/>
                <a:gd name="T35" fmla="*/ 433 h 194"/>
                <a:gd name="T36" fmla="*/ 133 w 152"/>
                <a:gd name="T37" fmla="*/ 502 h 194"/>
                <a:gd name="T38" fmla="*/ 0 w 152"/>
                <a:gd name="T39" fmla="*/ 349 h 1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194">
                  <a:moveTo>
                    <a:pt x="0" y="135"/>
                  </a:moveTo>
                  <a:cubicBezTo>
                    <a:pt x="0" y="7"/>
                    <a:pt x="0" y="7"/>
                    <a:pt x="0" y="7"/>
                  </a:cubicBezTo>
                  <a:cubicBezTo>
                    <a:pt x="0" y="3"/>
                    <a:pt x="3" y="0"/>
                    <a:pt x="7" y="0"/>
                  </a:cubicBezTo>
                  <a:cubicBezTo>
                    <a:pt x="19" y="0"/>
                    <a:pt x="19" y="0"/>
                    <a:pt x="19" y="0"/>
                  </a:cubicBezTo>
                  <a:cubicBezTo>
                    <a:pt x="23" y="0"/>
                    <a:pt x="26" y="3"/>
                    <a:pt x="26" y="7"/>
                  </a:cubicBezTo>
                  <a:cubicBezTo>
                    <a:pt x="26" y="135"/>
                    <a:pt x="26" y="135"/>
                    <a:pt x="26" y="135"/>
                  </a:cubicBezTo>
                  <a:cubicBezTo>
                    <a:pt x="26" y="157"/>
                    <a:pt x="37" y="168"/>
                    <a:pt x="60" y="168"/>
                  </a:cubicBezTo>
                  <a:cubicBezTo>
                    <a:pt x="74" y="168"/>
                    <a:pt x="96" y="160"/>
                    <a:pt x="116" y="143"/>
                  </a:cubicBezTo>
                  <a:cubicBezTo>
                    <a:pt x="116" y="7"/>
                    <a:pt x="116" y="7"/>
                    <a:pt x="116" y="7"/>
                  </a:cubicBezTo>
                  <a:cubicBezTo>
                    <a:pt x="116" y="3"/>
                    <a:pt x="119" y="0"/>
                    <a:pt x="123" y="0"/>
                  </a:cubicBezTo>
                  <a:cubicBezTo>
                    <a:pt x="135" y="0"/>
                    <a:pt x="135" y="0"/>
                    <a:pt x="135" y="0"/>
                  </a:cubicBezTo>
                  <a:cubicBezTo>
                    <a:pt x="139" y="0"/>
                    <a:pt x="142" y="3"/>
                    <a:pt x="142" y="7"/>
                  </a:cubicBezTo>
                  <a:cubicBezTo>
                    <a:pt x="142" y="164"/>
                    <a:pt x="142" y="164"/>
                    <a:pt x="142" y="164"/>
                  </a:cubicBezTo>
                  <a:cubicBezTo>
                    <a:pt x="142" y="173"/>
                    <a:pt x="145" y="176"/>
                    <a:pt x="152" y="176"/>
                  </a:cubicBezTo>
                  <a:cubicBezTo>
                    <a:pt x="152" y="181"/>
                    <a:pt x="152" y="181"/>
                    <a:pt x="152" y="181"/>
                  </a:cubicBezTo>
                  <a:cubicBezTo>
                    <a:pt x="152" y="187"/>
                    <a:pt x="146" y="194"/>
                    <a:pt x="133" y="194"/>
                  </a:cubicBezTo>
                  <a:cubicBezTo>
                    <a:pt x="123" y="194"/>
                    <a:pt x="116" y="188"/>
                    <a:pt x="116" y="173"/>
                  </a:cubicBezTo>
                  <a:cubicBezTo>
                    <a:pt x="116" y="167"/>
                    <a:pt x="116" y="167"/>
                    <a:pt x="116" y="167"/>
                  </a:cubicBezTo>
                  <a:cubicBezTo>
                    <a:pt x="96" y="184"/>
                    <a:pt x="72" y="194"/>
                    <a:pt x="52" y="194"/>
                  </a:cubicBezTo>
                  <a:cubicBezTo>
                    <a:pt x="24" y="194"/>
                    <a:pt x="0" y="180"/>
                    <a:pt x="0" y="135"/>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29" name="Freeform 30"/>
            <p:cNvSpPr>
              <a:spLocks/>
            </p:cNvSpPr>
            <p:nvPr userDrawn="1"/>
          </p:nvSpPr>
          <p:spPr bwMode="auto">
            <a:xfrm>
              <a:off x="3096" y="1778"/>
              <a:ext cx="228" cy="312"/>
            </a:xfrm>
            <a:custGeom>
              <a:avLst/>
              <a:gdLst>
                <a:gd name="T0" fmla="*/ 0 w 142"/>
                <a:gd name="T1" fmla="*/ 484 h 194"/>
                <a:gd name="T2" fmla="*/ 0 w 142"/>
                <a:gd name="T3" fmla="*/ 26 h 194"/>
                <a:gd name="T4" fmla="*/ 21 w 142"/>
                <a:gd name="T5" fmla="*/ 8 h 194"/>
                <a:gd name="T6" fmla="*/ 50 w 142"/>
                <a:gd name="T7" fmla="*/ 8 h 194"/>
                <a:gd name="T8" fmla="*/ 69 w 142"/>
                <a:gd name="T9" fmla="*/ 26 h 194"/>
                <a:gd name="T10" fmla="*/ 69 w 142"/>
                <a:gd name="T11" fmla="*/ 42 h 194"/>
                <a:gd name="T12" fmla="*/ 225 w 142"/>
                <a:gd name="T13" fmla="*/ 0 h 194"/>
                <a:gd name="T14" fmla="*/ 366 w 142"/>
                <a:gd name="T15" fmla="*/ 153 h 194"/>
                <a:gd name="T16" fmla="*/ 366 w 142"/>
                <a:gd name="T17" fmla="*/ 484 h 194"/>
                <a:gd name="T18" fmla="*/ 348 w 142"/>
                <a:gd name="T19" fmla="*/ 502 h 194"/>
                <a:gd name="T20" fmla="*/ 316 w 142"/>
                <a:gd name="T21" fmla="*/ 502 h 194"/>
                <a:gd name="T22" fmla="*/ 299 w 142"/>
                <a:gd name="T23" fmla="*/ 484 h 194"/>
                <a:gd name="T24" fmla="*/ 299 w 142"/>
                <a:gd name="T25" fmla="*/ 153 h 194"/>
                <a:gd name="T26" fmla="*/ 214 w 142"/>
                <a:gd name="T27" fmla="*/ 68 h 194"/>
                <a:gd name="T28" fmla="*/ 69 w 142"/>
                <a:gd name="T29" fmla="*/ 101 h 194"/>
                <a:gd name="T30" fmla="*/ 69 w 142"/>
                <a:gd name="T31" fmla="*/ 484 h 194"/>
                <a:gd name="T32" fmla="*/ 50 w 142"/>
                <a:gd name="T33" fmla="*/ 502 h 194"/>
                <a:gd name="T34" fmla="*/ 21 w 142"/>
                <a:gd name="T35" fmla="*/ 502 h 194"/>
                <a:gd name="T36" fmla="*/ 0 w 142"/>
                <a:gd name="T37" fmla="*/ 484 h 1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2" h="194">
                  <a:moveTo>
                    <a:pt x="0" y="187"/>
                  </a:moveTo>
                  <a:cubicBezTo>
                    <a:pt x="0" y="10"/>
                    <a:pt x="0" y="10"/>
                    <a:pt x="0" y="10"/>
                  </a:cubicBezTo>
                  <a:cubicBezTo>
                    <a:pt x="0" y="6"/>
                    <a:pt x="3" y="3"/>
                    <a:pt x="8" y="3"/>
                  </a:cubicBezTo>
                  <a:cubicBezTo>
                    <a:pt x="19" y="3"/>
                    <a:pt x="19" y="3"/>
                    <a:pt x="19" y="3"/>
                  </a:cubicBezTo>
                  <a:cubicBezTo>
                    <a:pt x="23" y="3"/>
                    <a:pt x="27" y="6"/>
                    <a:pt x="27" y="10"/>
                  </a:cubicBezTo>
                  <a:cubicBezTo>
                    <a:pt x="27" y="16"/>
                    <a:pt x="27" y="16"/>
                    <a:pt x="27" y="16"/>
                  </a:cubicBezTo>
                  <a:cubicBezTo>
                    <a:pt x="34" y="14"/>
                    <a:pt x="55" y="0"/>
                    <a:pt x="87" y="0"/>
                  </a:cubicBezTo>
                  <a:cubicBezTo>
                    <a:pt x="119" y="0"/>
                    <a:pt x="142" y="14"/>
                    <a:pt x="142" y="59"/>
                  </a:cubicBezTo>
                  <a:cubicBezTo>
                    <a:pt x="142" y="187"/>
                    <a:pt x="142" y="187"/>
                    <a:pt x="142" y="187"/>
                  </a:cubicBezTo>
                  <a:cubicBezTo>
                    <a:pt x="142" y="191"/>
                    <a:pt x="139" y="194"/>
                    <a:pt x="135" y="194"/>
                  </a:cubicBezTo>
                  <a:cubicBezTo>
                    <a:pt x="123" y="194"/>
                    <a:pt x="123" y="194"/>
                    <a:pt x="123" y="194"/>
                  </a:cubicBezTo>
                  <a:cubicBezTo>
                    <a:pt x="119" y="194"/>
                    <a:pt x="116" y="191"/>
                    <a:pt x="116" y="187"/>
                  </a:cubicBezTo>
                  <a:cubicBezTo>
                    <a:pt x="116" y="59"/>
                    <a:pt x="116" y="59"/>
                    <a:pt x="116" y="59"/>
                  </a:cubicBezTo>
                  <a:cubicBezTo>
                    <a:pt x="116" y="37"/>
                    <a:pt x="105" y="26"/>
                    <a:pt x="83" y="26"/>
                  </a:cubicBezTo>
                  <a:cubicBezTo>
                    <a:pt x="52" y="26"/>
                    <a:pt x="27" y="39"/>
                    <a:pt x="27" y="39"/>
                  </a:cubicBezTo>
                  <a:cubicBezTo>
                    <a:pt x="27" y="187"/>
                    <a:pt x="27" y="187"/>
                    <a:pt x="27" y="187"/>
                  </a:cubicBezTo>
                  <a:cubicBezTo>
                    <a:pt x="27" y="191"/>
                    <a:pt x="23" y="194"/>
                    <a:pt x="19" y="194"/>
                  </a:cubicBezTo>
                  <a:cubicBezTo>
                    <a:pt x="8" y="194"/>
                    <a:pt x="8" y="194"/>
                    <a:pt x="8" y="194"/>
                  </a:cubicBezTo>
                  <a:cubicBezTo>
                    <a:pt x="3" y="194"/>
                    <a:pt x="0" y="191"/>
                    <a:pt x="0"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0" name="Freeform 31"/>
            <p:cNvSpPr>
              <a:spLocks/>
            </p:cNvSpPr>
            <p:nvPr userDrawn="1"/>
          </p:nvSpPr>
          <p:spPr bwMode="auto">
            <a:xfrm>
              <a:off x="3361" y="1707"/>
              <a:ext cx="138" cy="386"/>
            </a:xfrm>
            <a:custGeom>
              <a:avLst/>
              <a:gdLst>
                <a:gd name="T0" fmla="*/ 56 w 86"/>
                <a:gd name="T1" fmla="*/ 545 h 240"/>
                <a:gd name="T2" fmla="*/ 56 w 86"/>
                <a:gd name="T3" fmla="*/ 175 h 240"/>
                <a:gd name="T4" fmla="*/ 18 w 86"/>
                <a:gd name="T5" fmla="*/ 175 h 240"/>
                <a:gd name="T6" fmla="*/ 0 w 86"/>
                <a:gd name="T7" fmla="*/ 158 h 240"/>
                <a:gd name="T8" fmla="*/ 0 w 86"/>
                <a:gd name="T9" fmla="*/ 140 h 240"/>
                <a:gd name="T10" fmla="*/ 18 w 86"/>
                <a:gd name="T11" fmla="*/ 122 h 240"/>
                <a:gd name="T12" fmla="*/ 56 w 86"/>
                <a:gd name="T13" fmla="*/ 122 h 240"/>
                <a:gd name="T14" fmla="*/ 56 w 86"/>
                <a:gd name="T15" fmla="*/ 21 h 240"/>
                <a:gd name="T16" fmla="*/ 75 w 86"/>
                <a:gd name="T17" fmla="*/ 0 h 240"/>
                <a:gd name="T18" fmla="*/ 103 w 86"/>
                <a:gd name="T19" fmla="*/ 0 h 240"/>
                <a:gd name="T20" fmla="*/ 124 w 86"/>
                <a:gd name="T21" fmla="*/ 21 h 240"/>
                <a:gd name="T22" fmla="*/ 124 w 86"/>
                <a:gd name="T23" fmla="*/ 122 h 240"/>
                <a:gd name="T24" fmla="*/ 199 w 86"/>
                <a:gd name="T25" fmla="*/ 122 h 240"/>
                <a:gd name="T26" fmla="*/ 217 w 86"/>
                <a:gd name="T27" fmla="*/ 140 h 240"/>
                <a:gd name="T28" fmla="*/ 217 w 86"/>
                <a:gd name="T29" fmla="*/ 158 h 240"/>
                <a:gd name="T30" fmla="*/ 199 w 86"/>
                <a:gd name="T31" fmla="*/ 175 h 240"/>
                <a:gd name="T32" fmla="*/ 124 w 86"/>
                <a:gd name="T33" fmla="*/ 175 h 240"/>
                <a:gd name="T34" fmla="*/ 124 w 86"/>
                <a:gd name="T35" fmla="*/ 531 h 240"/>
                <a:gd name="T36" fmla="*/ 157 w 86"/>
                <a:gd name="T37" fmla="*/ 565 h 240"/>
                <a:gd name="T38" fmla="*/ 193 w 86"/>
                <a:gd name="T39" fmla="*/ 558 h 240"/>
                <a:gd name="T40" fmla="*/ 209 w 86"/>
                <a:gd name="T41" fmla="*/ 553 h 240"/>
                <a:gd name="T42" fmla="*/ 221 w 86"/>
                <a:gd name="T43" fmla="*/ 566 h 240"/>
                <a:gd name="T44" fmla="*/ 221 w 86"/>
                <a:gd name="T45" fmla="*/ 579 h 240"/>
                <a:gd name="T46" fmla="*/ 205 w 86"/>
                <a:gd name="T47" fmla="*/ 605 h 240"/>
                <a:gd name="T48" fmla="*/ 128 w 86"/>
                <a:gd name="T49" fmla="*/ 621 h 240"/>
                <a:gd name="T50" fmla="*/ 56 w 86"/>
                <a:gd name="T51" fmla="*/ 545 h 24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6" h="240">
                  <a:moveTo>
                    <a:pt x="22" y="211"/>
                  </a:moveTo>
                  <a:cubicBezTo>
                    <a:pt x="22" y="68"/>
                    <a:pt x="22" y="68"/>
                    <a:pt x="22" y="68"/>
                  </a:cubicBezTo>
                  <a:cubicBezTo>
                    <a:pt x="7" y="68"/>
                    <a:pt x="7" y="68"/>
                    <a:pt x="7" y="68"/>
                  </a:cubicBezTo>
                  <a:cubicBezTo>
                    <a:pt x="3" y="68"/>
                    <a:pt x="0" y="65"/>
                    <a:pt x="0" y="61"/>
                  </a:cubicBezTo>
                  <a:cubicBezTo>
                    <a:pt x="0" y="54"/>
                    <a:pt x="0" y="54"/>
                    <a:pt x="0" y="54"/>
                  </a:cubicBezTo>
                  <a:cubicBezTo>
                    <a:pt x="0" y="50"/>
                    <a:pt x="3" y="47"/>
                    <a:pt x="7" y="47"/>
                  </a:cubicBezTo>
                  <a:cubicBezTo>
                    <a:pt x="22" y="47"/>
                    <a:pt x="22" y="47"/>
                    <a:pt x="22" y="47"/>
                  </a:cubicBezTo>
                  <a:cubicBezTo>
                    <a:pt x="22" y="8"/>
                    <a:pt x="22" y="8"/>
                    <a:pt x="22" y="8"/>
                  </a:cubicBezTo>
                  <a:cubicBezTo>
                    <a:pt x="22" y="4"/>
                    <a:pt x="25" y="0"/>
                    <a:pt x="29" y="0"/>
                  </a:cubicBezTo>
                  <a:cubicBezTo>
                    <a:pt x="40" y="0"/>
                    <a:pt x="40" y="0"/>
                    <a:pt x="40" y="0"/>
                  </a:cubicBezTo>
                  <a:cubicBezTo>
                    <a:pt x="45" y="0"/>
                    <a:pt x="48" y="4"/>
                    <a:pt x="48" y="8"/>
                  </a:cubicBezTo>
                  <a:cubicBezTo>
                    <a:pt x="48" y="47"/>
                    <a:pt x="48" y="47"/>
                    <a:pt x="48" y="47"/>
                  </a:cubicBezTo>
                  <a:cubicBezTo>
                    <a:pt x="77" y="47"/>
                    <a:pt x="77" y="47"/>
                    <a:pt x="77" y="47"/>
                  </a:cubicBezTo>
                  <a:cubicBezTo>
                    <a:pt x="81" y="47"/>
                    <a:pt x="84" y="50"/>
                    <a:pt x="84" y="54"/>
                  </a:cubicBezTo>
                  <a:cubicBezTo>
                    <a:pt x="84" y="61"/>
                    <a:pt x="84" y="61"/>
                    <a:pt x="84" y="61"/>
                  </a:cubicBezTo>
                  <a:cubicBezTo>
                    <a:pt x="84" y="65"/>
                    <a:pt x="81" y="68"/>
                    <a:pt x="77" y="68"/>
                  </a:cubicBezTo>
                  <a:cubicBezTo>
                    <a:pt x="48" y="68"/>
                    <a:pt x="48" y="68"/>
                    <a:pt x="48" y="68"/>
                  </a:cubicBezTo>
                  <a:cubicBezTo>
                    <a:pt x="48" y="205"/>
                    <a:pt x="48" y="205"/>
                    <a:pt x="48" y="205"/>
                  </a:cubicBezTo>
                  <a:cubicBezTo>
                    <a:pt x="48" y="214"/>
                    <a:pt x="53" y="218"/>
                    <a:pt x="61" y="218"/>
                  </a:cubicBezTo>
                  <a:cubicBezTo>
                    <a:pt x="68" y="218"/>
                    <a:pt x="71" y="217"/>
                    <a:pt x="75" y="216"/>
                  </a:cubicBezTo>
                  <a:cubicBezTo>
                    <a:pt x="77" y="215"/>
                    <a:pt x="79" y="214"/>
                    <a:pt x="81" y="214"/>
                  </a:cubicBezTo>
                  <a:cubicBezTo>
                    <a:pt x="84" y="214"/>
                    <a:pt x="86" y="216"/>
                    <a:pt x="86" y="219"/>
                  </a:cubicBezTo>
                  <a:cubicBezTo>
                    <a:pt x="86" y="224"/>
                    <a:pt x="86" y="224"/>
                    <a:pt x="86" y="224"/>
                  </a:cubicBezTo>
                  <a:cubicBezTo>
                    <a:pt x="86" y="229"/>
                    <a:pt x="84" y="233"/>
                    <a:pt x="80" y="234"/>
                  </a:cubicBezTo>
                  <a:cubicBezTo>
                    <a:pt x="72" y="238"/>
                    <a:pt x="65" y="240"/>
                    <a:pt x="50" y="240"/>
                  </a:cubicBezTo>
                  <a:cubicBezTo>
                    <a:pt x="34" y="240"/>
                    <a:pt x="22" y="231"/>
                    <a:pt x="22" y="21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1" name="Freeform 32"/>
            <p:cNvSpPr>
              <a:spLocks/>
            </p:cNvSpPr>
            <p:nvPr userDrawn="1"/>
          </p:nvSpPr>
          <p:spPr bwMode="auto">
            <a:xfrm>
              <a:off x="3537" y="1783"/>
              <a:ext cx="228" cy="450"/>
            </a:xfrm>
            <a:custGeom>
              <a:avLst/>
              <a:gdLst>
                <a:gd name="T0" fmla="*/ 165 w 142"/>
                <a:gd name="T1" fmla="*/ 723 h 280"/>
                <a:gd name="T2" fmla="*/ 47 w 142"/>
                <a:gd name="T3" fmla="*/ 689 h 280"/>
                <a:gd name="T4" fmla="*/ 47 w 142"/>
                <a:gd name="T5" fmla="*/ 656 h 280"/>
                <a:gd name="T6" fmla="*/ 63 w 142"/>
                <a:gd name="T7" fmla="*/ 641 h 280"/>
                <a:gd name="T8" fmla="*/ 93 w 142"/>
                <a:gd name="T9" fmla="*/ 651 h 280"/>
                <a:gd name="T10" fmla="*/ 162 w 142"/>
                <a:gd name="T11" fmla="*/ 661 h 280"/>
                <a:gd name="T12" fmla="*/ 299 w 142"/>
                <a:gd name="T13" fmla="*/ 503 h 280"/>
                <a:gd name="T14" fmla="*/ 299 w 142"/>
                <a:gd name="T15" fmla="*/ 460 h 280"/>
                <a:gd name="T16" fmla="*/ 145 w 142"/>
                <a:gd name="T17" fmla="*/ 501 h 280"/>
                <a:gd name="T18" fmla="*/ 0 w 142"/>
                <a:gd name="T19" fmla="*/ 349 h 280"/>
                <a:gd name="T20" fmla="*/ 0 w 142"/>
                <a:gd name="T21" fmla="*/ 18 h 280"/>
                <a:gd name="T22" fmla="*/ 18 w 142"/>
                <a:gd name="T23" fmla="*/ 0 h 280"/>
                <a:gd name="T24" fmla="*/ 50 w 142"/>
                <a:gd name="T25" fmla="*/ 0 h 280"/>
                <a:gd name="T26" fmla="*/ 67 w 142"/>
                <a:gd name="T27" fmla="*/ 18 h 280"/>
                <a:gd name="T28" fmla="*/ 67 w 142"/>
                <a:gd name="T29" fmla="*/ 349 h 280"/>
                <a:gd name="T30" fmla="*/ 154 w 142"/>
                <a:gd name="T31" fmla="*/ 434 h 280"/>
                <a:gd name="T32" fmla="*/ 299 w 142"/>
                <a:gd name="T33" fmla="*/ 400 h 280"/>
                <a:gd name="T34" fmla="*/ 299 w 142"/>
                <a:gd name="T35" fmla="*/ 18 h 280"/>
                <a:gd name="T36" fmla="*/ 316 w 142"/>
                <a:gd name="T37" fmla="*/ 0 h 280"/>
                <a:gd name="T38" fmla="*/ 348 w 142"/>
                <a:gd name="T39" fmla="*/ 0 h 280"/>
                <a:gd name="T40" fmla="*/ 366 w 142"/>
                <a:gd name="T41" fmla="*/ 18 h 280"/>
                <a:gd name="T42" fmla="*/ 366 w 142"/>
                <a:gd name="T43" fmla="*/ 511 h 280"/>
                <a:gd name="T44" fmla="*/ 165 w 142"/>
                <a:gd name="T45" fmla="*/ 723 h 28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42" h="280">
                  <a:moveTo>
                    <a:pt x="64" y="280"/>
                  </a:moveTo>
                  <a:cubicBezTo>
                    <a:pt x="46" y="280"/>
                    <a:pt x="18" y="276"/>
                    <a:pt x="18" y="267"/>
                  </a:cubicBezTo>
                  <a:cubicBezTo>
                    <a:pt x="18" y="254"/>
                    <a:pt x="18" y="254"/>
                    <a:pt x="18" y="254"/>
                  </a:cubicBezTo>
                  <a:cubicBezTo>
                    <a:pt x="18" y="250"/>
                    <a:pt x="20" y="248"/>
                    <a:pt x="24" y="248"/>
                  </a:cubicBezTo>
                  <a:cubicBezTo>
                    <a:pt x="26" y="248"/>
                    <a:pt x="30" y="250"/>
                    <a:pt x="36" y="252"/>
                  </a:cubicBezTo>
                  <a:cubicBezTo>
                    <a:pt x="42" y="254"/>
                    <a:pt x="51" y="256"/>
                    <a:pt x="63" y="256"/>
                  </a:cubicBezTo>
                  <a:cubicBezTo>
                    <a:pt x="98" y="256"/>
                    <a:pt x="116" y="243"/>
                    <a:pt x="116" y="195"/>
                  </a:cubicBezTo>
                  <a:cubicBezTo>
                    <a:pt x="116" y="178"/>
                    <a:pt x="116" y="178"/>
                    <a:pt x="116" y="178"/>
                  </a:cubicBezTo>
                  <a:cubicBezTo>
                    <a:pt x="108" y="180"/>
                    <a:pt x="88" y="194"/>
                    <a:pt x="56" y="194"/>
                  </a:cubicBezTo>
                  <a:cubicBezTo>
                    <a:pt x="23" y="194"/>
                    <a:pt x="0" y="180"/>
                    <a:pt x="0" y="135"/>
                  </a:cubicBezTo>
                  <a:cubicBezTo>
                    <a:pt x="0" y="7"/>
                    <a:pt x="0" y="7"/>
                    <a:pt x="0" y="7"/>
                  </a:cubicBezTo>
                  <a:cubicBezTo>
                    <a:pt x="0" y="3"/>
                    <a:pt x="3" y="0"/>
                    <a:pt x="7" y="0"/>
                  </a:cubicBezTo>
                  <a:cubicBezTo>
                    <a:pt x="19" y="0"/>
                    <a:pt x="19" y="0"/>
                    <a:pt x="19" y="0"/>
                  </a:cubicBezTo>
                  <a:cubicBezTo>
                    <a:pt x="23" y="0"/>
                    <a:pt x="26" y="3"/>
                    <a:pt x="26" y="7"/>
                  </a:cubicBezTo>
                  <a:cubicBezTo>
                    <a:pt x="26" y="135"/>
                    <a:pt x="26" y="135"/>
                    <a:pt x="26" y="135"/>
                  </a:cubicBezTo>
                  <a:cubicBezTo>
                    <a:pt x="26" y="157"/>
                    <a:pt x="37" y="168"/>
                    <a:pt x="60" y="168"/>
                  </a:cubicBezTo>
                  <a:cubicBezTo>
                    <a:pt x="90" y="168"/>
                    <a:pt x="116" y="155"/>
                    <a:pt x="116" y="155"/>
                  </a:cubicBezTo>
                  <a:cubicBezTo>
                    <a:pt x="116" y="7"/>
                    <a:pt x="116" y="7"/>
                    <a:pt x="116" y="7"/>
                  </a:cubicBezTo>
                  <a:cubicBezTo>
                    <a:pt x="116" y="3"/>
                    <a:pt x="119" y="0"/>
                    <a:pt x="123" y="0"/>
                  </a:cubicBezTo>
                  <a:cubicBezTo>
                    <a:pt x="135" y="0"/>
                    <a:pt x="135" y="0"/>
                    <a:pt x="135" y="0"/>
                  </a:cubicBezTo>
                  <a:cubicBezTo>
                    <a:pt x="139" y="0"/>
                    <a:pt x="142" y="3"/>
                    <a:pt x="142" y="7"/>
                  </a:cubicBezTo>
                  <a:cubicBezTo>
                    <a:pt x="142" y="198"/>
                    <a:pt x="142" y="198"/>
                    <a:pt x="142" y="198"/>
                  </a:cubicBezTo>
                  <a:cubicBezTo>
                    <a:pt x="142" y="267"/>
                    <a:pt x="98" y="280"/>
                    <a:pt x="64" y="280"/>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2" name="Freeform 33"/>
            <p:cNvSpPr>
              <a:spLocks/>
            </p:cNvSpPr>
            <p:nvPr userDrawn="1"/>
          </p:nvSpPr>
          <p:spPr bwMode="auto">
            <a:xfrm>
              <a:off x="3904" y="1672"/>
              <a:ext cx="274" cy="424"/>
            </a:xfrm>
            <a:custGeom>
              <a:avLst/>
              <a:gdLst>
                <a:gd name="T0" fmla="*/ 0 w 171"/>
                <a:gd name="T1" fmla="*/ 344 h 264"/>
                <a:gd name="T2" fmla="*/ 261 w 171"/>
                <a:gd name="T3" fmla="*/ 0 h 264"/>
                <a:gd name="T4" fmla="*/ 413 w 171"/>
                <a:gd name="T5" fmla="*/ 35 h 264"/>
                <a:gd name="T6" fmla="*/ 439 w 171"/>
                <a:gd name="T7" fmla="*/ 72 h 264"/>
                <a:gd name="T8" fmla="*/ 439 w 171"/>
                <a:gd name="T9" fmla="*/ 93 h 264"/>
                <a:gd name="T10" fmla="*/ 423 w 171"/>
                <a:gd name="T11" fmla="*/ 114 h 264"/>
                <a:gd name="T12" fmla="*/ 409 w 171"/>
                <a:gd name="T13" fmla="*/ 108 h 264"/>
                <a:gd name="T14" fmla="*/ 272 w 171"/>
                <a:gd name="T15" fmla="*/ 67 h 264"/>
                <a:gd name="T16" fmla="*/ 74 w 171"/>
                <a:gd name="T17" fmla="*/ 344 h 264"/>
                <a:gd name="T18" fmla="*/ 272 w 171"/>
                <a:gd name="T19" fmla="*/ 614 h 264"/>
                <a:gd name="T20" fmla="*/ 409 w 171"/>
                <a:gd name="T21" fmla="*/ 575 h 264"/>
                <a:gd name="T22" fmla="*/ 423 w 171"/>
                <a:gd name="T23" fmla="*/ 570 h 264"/>
                <a:gd name="T24" fmla="*/ 439 w 171"/>
                <a:gd name="T25" fmla="*/ 588 h 264"/>
                <a:gd name="T26" fmla="*/ 439 w 171"/>
                <a:gd name="T27" fmla="*/ 612 h 264"/>
                <a:gd name="T28" fmla="*/ 413 w 171"/>
                <a:gd name="T29" fmla="*/ 647 h 264"/>
                <a:gd name="T30" fmla="*/ 261 w 171"/>
                <a:gd name="T31" fmla="*/ 681 h 264"/>
                <a:gd name="T32" fmla="*/ 0 w 171"/>
                <a:gd name="T33" fmla="*/ 344 h 2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1" h="264">
                  <a:moveTo>
                    <a:pt x="0" y="133"/>
                  </a:moveTo>
                  <a:cubicBezTo>
                    <a:pt x="0" y="47"/>
                    <a:pt x="43" y="0"/>
                    <a:pt x="102" y="0"/>
                  </a:cubicBezTo>
                  <a:cubicBezTo>
                    <a:pt x="133" y="0"/>
                    <a:pt x="153" y="9"/>
                    <a:pt x="161" y="14"/>
                  </a:cubicBezTo>
                  <a:cubicBezTo>
                    <a:pt x="167" y="18"/>
                    <a:pt x="171" y="22"/>
                    <a:pt x="171" y="28"/>
                  </a:cubicBezTo>
                  <a:cubicBezTo>
                    <a:pt x="171" y="36"/>
                    <a:pt x="171" y="36"/>
                    <a:pt x="171" y="36"/>
                  </a:cubicBezTo>
                  <a:cubicBezTo>
                    <a:pt x="171" y="41"/>
                    <a:pt x="168" y="44"/>
                    <a:pt x="165" y="44"/>
                  </a:cubicBezTo>
                  <a:cubicBezTo>
                    <a:pt x="163" y="44"/>
                    <a:pt x="161" y="43"/>
                    <a:pt x="159" y="42"/>
                  </a:cubicBezTo>
                  <a:cubicBezTo>
                    <a:pt x="151" y="37"/>
                    <a:pt x="132" y="26"/>
                    <a:pt x="106" y="26"/>
                  </a:cubicBezTo>
                  <a:cubicBezTo>
                    <a:pt x="60" y="26"/>
                    <a:pt x="29" y="61"/>
                    <a:pt x="29" y="133"/>
                  </a:cubicBezTo>
                  <a:cubicBezTo>
                    <a:pt x="29" y="204"/>
                    <a:pt x="60" y="238"/>
                    <a:pt x="106" y="238"/>
                  </a:cubicBezTo>
                  <a:cubicBezTo>
                    <a:pt x="132" y="238"/>
                    <a:pt x="151" y="228"/>
                    <a:pt x="159" y="223"/>
                  </a:cubicBezTo>
                  <a:cubicBezTo>
                    <a:pt x="160" y="222"/>
                    <a:pt x="162" y="221"/>
                    <a:pt x="165" y="221"/>
                  </a:cubicBezTo>
                  <a:cubicBezTo>
                    <a:pt x="169" y="221"/>
                    <a:pt x="171" y="224"/>
                    <a:pt x="171" y="228"/>
                  </a:cubicBezTo>
                  <a:cubicBezTo>
                    <a:pt x="171" y="237"/>
                    <a:pt x="171" y="237"/>
                    <a:pt x="171" y="237"/>
                  </a:cubicBezTo>
                  <a:cubicBezTo>
                    <a:pt x="171" y="243"/>
                    <a:pt x="167" y="247"/>
                    <a:pt x="161" y="251"/>
                  </a:cubicBezTo>
                  <a:cubicBezTo>
                    <a:pt x="153" y="256"/>
                    <a:pt x="133" y="264"/>
                    <a:pt x="102" y="264"/>
                  </a:cubicBezTo>
                  <a:cubicBezTo>
                    <a:pt x="43" y="264"/>
                    <a:pt x="0" y="218"/>
                    <a:pt x="0" y="133"/>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3" name="Freeform 34"/>
            <p:cNvSpPr>
              <a:spLocks noEditPoints="1"/>
            </p:cNvSpPr>
            <p:nvPr userDrawn="1"/>
          </p:nvSpPr>
          <p:spPr bwMode="auto">
            <a:xfrm>
              <a:off x="4204" y="1776"/>
              <a:ext cx="269" cy="320"/>
            </a:xfrm>
            <a:custGeom>
              <a:avLst/>
              <a:gdLst>
                <a:gd name="T0" fmla="*/ 0 w 168"/>
                <a:gd name="T1" fmla="*/ 256 h 199"/>
                <a:gd name="T2" fmla="*/ 216 w 168"/>
                <a:gd name="T3" fmla="*/ 0 h 199"/>
                <a:gd name="T4" fmla="*/ 431 w 168"/>
                <a:gd name="T5" fmla="*/ 256 h 199"/>
                <a:gd name="T6" fmla="*/ 216 w 168"/>
                <a:gd name="T7" fmla="*/ 515 h 199"/>
                <a:gd name="T8" fmla="*/ 0 w 168"/>
                <a:gd name="T9" fmla="*/ 256 h 199"/>
                <a:gd name="T10" fmla="*/ 363 w 168"/>
                <a:gd name="T11" fmla="*/ 256 h 199"/>
                <a:gd name="T12" fmla="*/ 216 w 168"/>
                <a:gd name="T13" fmla="*/ 63 h 199"/>
                <a:gd name="T14" fmla="*/ 67 w 168"/>
                <a:gd name="T15" fmla="*/ 256 h 199"/>
                <a:gd name="T16" fmla="*/ 216 w 168"/>
                <a:gd name="T17" fmla="*/ 452 h 199"/>
                <a:gd name="T18" fmla="*/ 363 w 168"/>
                <a:gd name="T19" fmla="*/ 256 h 1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8" h="199">
                  <a:moveTo>
                    <a:pt x="0" y="99"/>
                  </a:moveTo>
                  <a:cubicBezTo>
                    <a:pt x="0" y="41"/>
                    <a:pt x="29" y="0"/>
                    <a:pt x="84" y="0"/>
                  </a:cubicBezTo>
                  <a:cubicBezTo>
                    <a:pt x="139" y="0"/>
                    <a:pt x="168" y="41"/>
                    <a:pt x="168" y="99"/>
                  </a:cubicBezTo>
                  <a:cubicBezTo>
                    <a:pt x="168" y="158"/>
                    <a:pt x="139" y="199"/>
                    <a:pt x="84" y="199"/>
                  </a:cubicBezTo>
                  <a:cubicBezTo>
                    <a:pt x="29" y="199"/>
                    <a:pt x="0" y="158"/>
                    <a:pt x="0" y="99"/>
                  </a:cubicBezTo>
                  <a:moveTo>
                    <a:pt x="142" y="99"/>
                  </a:moveTo>
                  <a:cubicBezTo>
                    <a:pt x="142" y="50"/>
                    <a:pt x="120" y="24"/>
                    <a:pt x="84" y="24"/>
                  </a:cubicBezTo>
                  <a:cubicBezTo>
                    <a:pt x="49" y="24"/>
                    <a:pt x="26" y="50"/>
                    <a:pt x="26" y="99"/>
                  </a:cubicBezTo>
                  <a:cubicBezTo>
                    <a:pt x="26" y="149"/>
                    <a:pt x="49" y="175"/>
                    <a:pt x="84" y="175"/>
                  </a:cubicBezTo>
                  <a:cubicBezTo>
                    <a:pt x="120" y="175"/>
                    <a:pt x="142" y="149"/>
                    <a:pt x="142" y="9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4" name="Freeform 35"/>
            <p:cNvSpPr>
              <a:spLocks/>
            </p:cNvSpPr>
            <p:nvPr userDrawn="1"/>
          </p:nvSpPr>
          <p:spPr bwMode="auto">
            <a:xfrm>
              <a:off x="4524" y="1783"/>
              <a:ext cx="244" cy="312"/>
            </a:xfrm>
            <a:custGeom>
              <a:avLst/>
              <a:gdLst>
                <a:gd name="T0" fmla="*/ 0 w 152"/>
                <a:gd name="T1" fmla="*/ 349 h 194"/>
                <a:gd name="T2" fmla="*/ 0 w 152"/>
                <a:gd name="T3" fmla="*/ 18 h 194"/>
                <a:gd name="T4" fmla="*/ 21 w 152"/>
                <a:gd name="T5" fmla="*/ 0 h 194"/>
                <a:gd name="T6" fmla="*/ 50 w 152"/>
                <a:gd name="T7" fmla="*/ 0 h 194"/>
                <a:gd name="T8" fmla="*/ 69 w 152"/>
                <a:gd name="T9" fmla="*/ 18 h 194"/>
                <a:gd name="T10" fmla="*/ 69 w 152"/>
                <a:gd name="T11" fmla="*/ 349 h 194"/>
                <a:gd name="T12" fmla="*/ 154 w 152"/>
                <a:gd name="T13" fmla="*/ 434 h 194"/>
                <a:gd name="T14" fmla="*/ 299 w 152"/>
                <a:gd name="T15" fmla="*/ 370 h 194"/>
                <a:gd name="T16" fmla="*/ 299 w 152"/>
                <a:gd name="T17" fmla="*/ 18 h 194"/>
                <a:gd name="T18" fmla="*/ 319 w 152"/>
                <a:gd name="T19" fmla="*/ 0 h 194"/>
                <a:gd name="T20" fmla="*/ 348 w 152"/>
                <a:gd name="T21" fmla="*/ 0 h 194"/>
                <a:gd name="T22" fmla="*/ 369 w 152"/>
                <a:gd name="T23" fmla="*/ 18 h 194"/>
                <a:gd name="T24" fmla="*/ 369 w 152"/>
                <a:gd name="T25" fmla="*/ 425 h 194"/>
                <a:gd name="T26" fmla="*/ 392 w 152"/>
                <a:gd name="T27" fmla="*/ 455 h 194"/>
                <a:gd name="T28" fmla="*/ 392 w 152"/>
                <a:gd name="T29" fmla="*/ 468 h 194"/>
                <a:gd name="T30" fmla="*/ 344 w 152"/>
                <a:gd name="T31" fmla="*/ 502 h 194"/>
                <a:gd name="T32" fmla="*/ 299 w 152"/>
                <a:gd name="T33" fmla="*/ 447 h 194"/>
                <a:gd name="T34" fmla="*/ 299 w 152"/>
                <a:gd name="T35" fmla="*/ 433 h 194"/>
                <a:gd name="T36" fmla="*/ 133 w 152"/>
                <a:gd name="T37" fmla="*/ 502 h 194"/>
                <a:gd name="T38" fmla="*/ 0 w 152"/>
                <a:gd name="T39" fmla="*/ 349 h 1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194">
                  <a:moveTo>
                    <a:pt x="0" y="135"/>
                  </a:moveTo>
                  <a:cubicBezTo>
                    <a:pt x="0" y="7"/>
                    <a:pt x="0" y="7"/>
                    <a:pt x="0" y="7"/>
                  </a:cubicBezTo>
                  <a:cubicBezTo>
                    <a:pt x="0" y="3"/>
                    <a:pt x="4" y="0"/>
                    <a:pt x="8" y="0"/>
                  </a:cubicBezTo>
                  <a:cubicBezTo>
                    <a:pt x="19" y="0"/>
                    <a:pt x="19" y="0"/>
                    <a:pt x="19" y="0"/>
                  </a:cubicBezTo>
                  <a:cubicBezTo>
                    <a:pt x="24" y="0"/>
                    <a:pt x="27" y="3"/>
                    <a:pt x="27" y="7"/>
                  </a:cubicBezTo>
                  <a:cubicBezTo>
                    <a:pt x="27" y="135"/>
                    <a:pt x="27" y="135"/>
                    <a:pt x="27" y="135"/>
                  </a:cubicBezTo>
                  <a:cubicBezTo>
                    <a:pt x="27" y="157"/>
                    <a:pt x="37" y="168"/>
                    <a:pt x="60" y="168"/>
                  </a:cubicBezTo>
                  <a:cubicBezTo>
                    <a:pt x="74" y="168"/>
                    <a:pt x="97" y="160"/>
                    <a:pt x="116" y="143"/>
                  </a:cubicBezTo>
                  <a:cubicBezTo>
                    <a:pt x="116" y="7"/>
                    <a:pt x="116" y="7"/>
                    <a:pt x="116" y="7"/>
                  </a:cubicBezTo>
                  <a:cubicBezTo>
                    <a:pt x="116" y="3"/>
                    <a:pt x="119" y="0"/>
                    <a:pt x="124" y="0"/>
                  </a:cubicBezTo>
                  <a:cubicBezTo>
                    <a:pt x="135" y="0"/>
                    <a:pt x="135" y="0"/>
                    <a:pt x="135" y="0"/>
                  </a:cubicBezTo>
                  <a:cubicBezTo>
                    <a:pt x="139" y="0"/>
                    <a:pt x="143" y="3"/>
                    <a:pt x="143" y="7"/>
                  </a:cubicBezTo>
                  <a:cubicBezTo>
                    <a:pt x="143" y="164"/>
                    <a:pt x="143" y="164"/>
                    <a:pt x="143" y="164"/>
                  </a:cubicBezTo>
                  <a:cubicBezTo>
                    <a:pt x="143" y="173"/>
                    <a:pt x="146" y="176"/>
                    <a:pt x="152" y="176"/>
                  </a:cubicBezTo>
                  <a:cubicBezTo>
                    <a:pt x="152" y="181"/>
                    <a:pt x="152" y="181"/>
                    <a:pt x="152" y="181"/>
                  </a:cubicBezTo>
                  <a:cubicBezTo>
                    <a:pt x="152" y="187"/>
                    <a:pt x="147" y="194"/>
                    <a:pt x="133" y="194"/>
                  </a:cubicBezTo>
                  <a:cubicBezTo>
                    <a:pt x="124" y="194"/>
                    <a:pt x="116" y="188"/>
                    <a:pt x="116" y="173"/>
                  </a:cubicBezTo>
                  <a:cubicBezTo>
                    <a:pt x="116" y="167"/>
                    <a:pt x="116" y="167"/>
                    <a:pt x="116" y="167"/>
                  </a:cubicBezTo>
                  <a:cubicBezTo>
                    <a:pt x="97" y="184"/>
                    <a:pt x="72" y="194"/>
                    <a:pt x="52" y="194"/>
                  </a:cubicBezTo>
                  <a:cubicBezTo>
                    <a:pt x="24" y="194"/>
                    <a:pt x="0" y="180"/>
                    <a:pt x="0" y="135"/>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5" name="Freeform 36"/>
            <p:cNvSpPr>
              <a:spLocks/>
            </p:cNvSpPr>
            <p:nvPr userDrawn="1"/>
          </p:nvSpPr>
          <p:spPr bwMode="auto">
            <a:xfrm>
              <a:off x="4822" y="1778"/>
              <a:ext cx="228" cy="312"/>
            </a:xfrm>
            <a:custGeom>
              <a:avLst/>
              <a:gdLst>
                <a:gd name="T0" fmla="*/ 0 w 142"/>
                <a:gd name="T1" fmla="*/ 484 h 194"/>
                <a:gd name="T2" fmla="*/ 0 w 142"/>
                <a:gd name="T3" fmla="*/ 26 h 194"/>
                <a:gd name="T4" fmla="*/ 18 w 142"/>
                <a:gd name="T5" fmla="*/ 8 h 194"/>
                <a:gd name="T6" fmla="*/ 50 w 142"/>
                <a:gd name="T7" fmla="*/ 8 h 194"/>
                <a:gd name="T8" fmla="*/ 67 w 142"/>
                <a:gd name="T9" fmla="*/ 26 h 194"/>
                <a:gd name="T10" fmla="*/ 67 w 142"/>
                <a:gd name="T11" fmla="*/ 42 h 194"/>
                <a:gd name="T12" fmla="*/ 222 w 142"/>
                <a:gd name="T13" fmla="*/ 0 h 194"/>
                <a:gd name="T14" fmla="*/ 366 w 142"/>
                <a:gd name="T15" fmla="*/ 153 h 194"/>
                <a:gd name="T16" fmla="*/ 366 w 142"/>
                <a:gd name="T17" fmla="*/ 484 h 194"/>
                <a:gd name="T18" fmla="*/ 345 w 142"/>
                <a:gd name="T19" fmla="*/ 502 h 194"/>
                <a:gd name="T20" fmla="*/ 316 w 142"/>
                <a:gd name="T21" fmla="*/ 502 h 194"/>
                <a:gd name="T22" fmla="*/ 297 w 142"/>
                <a:gd name="T23" fmla="*/ 484 h 194"/>
                <a:gd name="T24" fmla="*/ 297 w 142"/>
                <a:gd name="T25" fmla="*/ 153 h 194"/>
                <a:gd name="T26" fmla="*/ 212 w 142"/>
                <a:gd name="T27" fmla="*/ 68 h 194"/>
                <a:gd name="T28" fmla="*/ 67 w 142"/>
                <a:gd name="T29" fmla="*/ 101 h 194"/>
                <a:gd name="T30" fmla="*/ 67 w 142"/>
                <a:gd name="T31" fmla="*/ 484 h 194"/>
                <a:gd name="T32" fmla="*/ 50 w 142"/>
                <a:gd name="T33" fmla="*/ 502 h 194"/>
                <a:gd name="T34" fmla="*/ 18 w 142"/>
                <a:gd name="T35" fmla="*/ 502 h 194"/>
                <a:gd name="T36" fmla="*/ 0 w 142"/>
                <a:gd name="T37" fmla="*/ 484 h 1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2" h="194">
                  <a:moveTo>
                    <a:pt x="0" y="187"/>
                  </a:moveTo>
                  <a:cubicBezTo>
                    <a:pt x="0" y="10"/>
                    <a:pt x="0" y="10"/>
                    <a:pt x="0" y="10"/>
                  </a:cubicBezTo>
                  <a:cubicBezTo>
                    <a:pt x="0" y="6"/>
                    <a:pt x="3" y="3"/>
                    <a:pt x="7" y="3"/>
                  </a:cubicBezTo>
                  <a:cubicBezTo>
                    <a:pt x="19" y="3"/>
                    <a:pt x="19" y="3"/>
                    <a:pt x="19" y="3"/>
                  </a:cubicBezTo>
                  <a:cubicBezTo>
                    <a:pt x="23" y="3"/>
                    <a:pt x="26" y="6"/>
                    <a:pt x="26" y="10"/>
                  </a:cubicBezTo>
                  <a:cubicBezTo>
                    <a:pt x="26" y="16"/>
                    <a:pt x="26" y="16"/>
                    <a:pt x="26" y="16"/>
                  </a:cubicBezTo>
                  <a:cubicBezTo>
                    <a:pt x="33" y="14"/>
                    <a:pt x="54" y="0"/>
                    <a:pt x="86" y="0"/>
                  </a:cubicBezTo>
                  <a:cubicBezTo>
                    <a:pt x="118" y="0"/>
                    <a:pt x="142" y="14"/>
                    <a:pt x="142" y="59"/>
                  </a:cubicBezTo>
                  <a:cubicBezTo>
                    <a:pt x="142" y="187"/>
                    <a:pt x="142" y="187"/>
                    <a:pt x="142" y="187"/>
                  </a:cubicBezTo>
                  <a:cubicBezTo>
                    <a:pt x="142" y="191"/>
                    <a:pt x="139" y="194"/>
                    <a:pt x="134" y="194"/>
                  </a:cubicBezTo>
                  <a:cubicBezTo>
                    <a:pt x="123" y="194"/>
                    <a:pt x="123" y="194"/>
                    <a:pt x="123" y="194"/>
                  </a:cubicBezTo>
                  <a:cubicBezTo>
                    <a:pt x="118" y="194"/>
                    <a:pt x="115" y="191"/>
                    <a:pt x="115" y="187"/>
                  </a:cubicBezTo>
                  <a:cubicBezTo>
                    <a:pt x="115" y="59"/>
                    <a:pt x="115" y="59"/>
                    <a:pt x="115" y="59"/>
                  </a:cubicBezTo>
                  <a:cubicBezTo>
                    <a:pt x="115" y="37"/>
                    <a:pt x="105" y="26"/>
                    <a:pt x="82" y="26"/>
                  </a:cubicBezTo>
                  <a:cubicBezTo>
                    <a:pt x="52" y="26"/>
                    <a:pt x="26" y="39"/>
                    <a:pt x="26" y="39"/>
                  </a:cubicBezTo>
                  <a:cubicBezTo>
                    <a:pt x="26" y="187"/>
                    <a:pt x="26" y="187"/>
                    <a:pt x="26" y="187"/>
                  </a:cubicBezTo>
                  <a:cubicBezTo>
                    <a:pt x="26" y="191"/>
                    <a:pt x="23" y="194"/>
                    <a:pt x="19" y="194"/>
                  </a:cubicBezTo>
                  <a:cubicBezTo>
                    <a:pt x="7" y="194"/>
                    <a:pt x="7" y="194"/>
                    <a:pt x="7" y="194"/>
                  </a:cubicBezTo>
                  <a:cubicBezTo>
                    <a:pt x="3" y="194"/>
                    <a:pt x="0" y="191"/>
                    <a:pt x="0"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6" name="Freeform 37"/>
            <p:cNvSpPr>
              <a:spLocks/>
            </p:cNvSpPr>
            <p:nvPr userDrawn="1"/>
          </p:nvSpPr>
          <p:spPr bwMode="auto">
            <a:xfrm>
              <a:off x="5101" y="1776"/>
              <a:ext cx="231" cy="320"/>
            </a:xfrm>
            <a:custGeom>
              <a:avLst/>
              <a:gdLst>
                <a:gd name="T0" fmla="*/ 0 w 144"/>
                <a:gd name="T1" fmla="*/ 256 h 199"/>
                <a:gd name="T2" fmla="*/ 217 w 144"/>
                <a:gd name="T3" fmla="*/ 0 h 199"/>
                <a:gd name="T4" fmla="*/ 348 w 144"/>
                <a:gd name="T5" fmla="*/ 31 h 199"/>
                <a:gd name="T6" fmla="*/ 371 w 144"/>
                <a:gd name="T7" fmla="*/ 64 h 199"/>
                <a:gd name="T8" fmla="*/ 371 w 144"/>
                <a:gd name="T9" fmla="*/ 82 h 199"/>
                <a:gd name="T10" fmla="*/ 358 w 144"/>
                <a:gd name="T11" fmla="*/ 98 h 199"/>
                <a:gd name="T12" fmla="*/ 342 w 144"/>
                <a:gd name="T13" fmla="*/ 93 h 199"/>
                <a:gd name="T14" fmla="*/ 225 w 144"/>
                <a:gd name="T15" fmla="*/ 59 h 199"/>
                <a:gd name="T16" fmla="*/ 67 w 144"/>
                <a:gd name="T17" fmla="*/ 256 h 199"/>
                <a:gd name="T18" fmla="*/ 225 w 144"/>
                <a:gd name="T19" fmla="*/ 455 h 199"/>
                <a:gd name="T20" fmla="*/ 342 w 144"/>
                <a:gd name="T21" fmla="*/ 420 h 199"/>
                <a:gd name="T22" fmla="*/ 358 w 144"/>
                <a:gd name="T23" fmla="*/ 413 h 199"/>
                <a:gd name="T24" fmla="*/ 371 w 144"/>
                <a:gd name="T25" fmla="*/ 433 h 199"/>
                <a:gd name="T26" fmla="*/ 371 w 144"/>
                <a:gd name="T27" fmla="*/ 450 h 199"/>
                <a:gd name="T28" fmla="*/ 348 w 144"/>
                <a:gd name="T29" fmla="*/ 484 h 199"/>
                <a:gd name="T30" fmla="*/ 217 w 144"/>
                <a:gd name="T31" fmla="*/ 515 h 199"/>
                <a:gd name="T32" fmla="*/ 0 w 144"/>
                <a:gd name="T33" fmla="*/ 256 h 19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4" h="199">
                  <a:moveTo>
                    <a:pt x="0" y="99"/>
                  </a:moveTo>
                  <a:cubicBezTo>
                    <a:pt x="0" y="37"/>
                    <a:pt x="34" y="0"/>
                    <a:pt x="84" y="0"/>
                  </a:cubicBezTo>
                  <a:cubicBezTo>
                    <a:pt x="108" y="0"/>
                    <a:pt x="128" y="6"/>
                    <a:pt x="135" y="12"/>
                  </a:cubicBezTo>
                  <a:cubicBezTo>
                    <a:pt x="141" y="16"/>
                    <a:pt x="144" y="20"/>
                    <a:pt x="144" y="25"/>
                  </a:cubicBezTo>
                  <a:cubicBezTo>
                    <a:pt x="144" y="32"/>
                    <a:pt x="144" y="32"/>
                    <a:pt x="144" y="32"/>
                  </a:cubicBezTo>
                  <a:cubicBezTo>
                    <a:pt x="144" y="36"/>
                    <a:pt x="142" y="38"/>
                    <a:pt x="139" y="38"/>
                  </a:cubicBezTo>
                  <a:cubicBezTo>
                    <a:pt x="137" y="38"/>
                    <a:pt x="135" y="38"/>
                    <a:pt x="133" y="36"/>
                  </a:cubicBezTo>
                  <a:cubicBezTo>
                    <a:pt x="126" y="32"/>
                    <a:pt x="107" y="23"/>
                    <a:pt x="87" y="23"/>
                  </a:cubicBezTo>
                  <a:cubicBezTo>
                    <a:pt x="50" y="23"/>
                    <a:pt x="26" y="50"/>
                    <a:pt x="26" y="99"/>
                  </a:cubicBezTo>
                  <a:cubicBezTo>
                    <a:pt x="26" y="149"/>
                    <a:pt x="50" y="176"/>
                    <a:pt x="87" y="176"/>
                  </a:cubicBezTo>
                  <a:cubicBezTo>
                    <a:pt x="107" y="176"/>
                    <a:pt x="126" y="167"/>
                    <a:pt x="133" y="162"/>
                  </a:cubicBezTo>
                  <a:cubicBezTo>
                    <a:pt x="135" y="161"/>
                    <a:pt x="137" y="160"/>
                    <a:pt x="139" y="160"/>
                  </a:cubicBezTo>
                  <a:cubicBezTo>
                    <a:pt x="142" y="160"/>
                    <a:pt x="144" y="163"/>
                    <a:pt x="144" y="167"/>
                  </a:cubicBezTo>
                  <a:cubicBezTo>
                    <a:pt x="144" y="174"/>
                    <a:pt x="144" y="174"/>
                    <a:pt x="144" y="174"/>
                  </a:cubicBezTo>
                  <a:cubicBezTo>
                    <a:pt x="144" y="179"/>
                    <a:pt x="141" y="183"/>
                    <a:pt x="135" y="187"/>
                  </a:cubicBezTo>
                  <a:cubicBezTo>
                    <a:pt x="128" y="192"/>
                    <a:pt x="108" y="199"/>
                    <a:pt x="84" y="199"/>
                  </a:cubicBezTo>
                  <a:cubicBezTo>
                    <a:pt x="34" y="199"/>
                    <a:pt x="0" y="162"/>
                    <a:pt x="0" y="9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7" name="Freeform 38"/>
            <p:cNvSpPr>
              <a:spLocks noEditPoints="1"/>
            </p:cNvSpPr>
            <p:nvPr userDrawn="1"/>
          </p:nvSpPr>
          <p:spPr bwMode="auto">
            <a:xfrm>
              <a:off x="5372" y="1675"/>
              <a:ext cx="55" cy="415"/>
            </a:xfrm>
            <a:custGeom>
              <a:avLst/>
              <a:gdLst>
                <a:gd name="T0" fmla="*/ 0 w 34"/>
                <a:gd name="T1" fmla="*/ 47 h 258"/>
                <a:gd name="T2" fmla="*/ 45 w 34"/>
                <a:gd name="T3" fmla="*/ 0 h 258"/>
                <a:gd name="T4" fmla="*/ 89 w 34"/>
                <a:gd name="T5" fmla="*/ 47 h 258"/>
                <a:gd name="T6" fmla="*/ 45 w 34"/>
                <a:gd name="T7" fmla="*/ 90 h 258"/>
                <a:gd name="T8" fmla="*/ 0 w 34"/>
                <a:gd name="T9" fmla="*/ 47 h 258"/>
                <a:gd name="T10" fmla="*/ 10 w 34"/>
                <a:gd name="T11" fmla="*/ 650 h 258"/>
                <a:gd name="T12" fmla="*/ 10 w 34"/>
                <a:gd name="T13" fmla="*/ 191 h 258"/>
                <a:gd name="T14" fmla="*/ 29 w 34"/>
                <a:gd name="T15" fmla="*/ 174 h 258"/>
                <a:gd name="T16" fmla="*/ 60 w 34"/>
                <a:gd name="T17" fmla="*/ 174 h 258"/>
                <a:gd name="T18" fmla="*/ 79 w 34"/>
                <a:gd name="T19" fmla="*/ 191 h 258"/>
                <a:gd name="T20" fmla="*/ 79 w 34"/>
                <a:gd name="T21" fmla="*/ 650 h 258"/>
                <a:gd name="T22" fmla="*/ 60 w 34"/>
                <a:gd name="T23" fmla="*/ 668 h 258"/>
                <a:gd name="T24" fmla="*/ 29 w 34"/>
                <a:gd name="T25" fmla="*/ 668 h 258"/>
                <a:gd name="T26" fmla="*/ 10 w 34"/>
                <a:gd name="T27" fmla="*/ 650 h 2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4" h="258">
                  <a:moveTo>
                    <a:pt x="0" y="18"/>
                  </a:moveTo>
                  <a:cubicBezTo>
                    <a:pt x="0" y="8"/>
                    <a:pt x="8" y="0"/>
                    <a:pt x="17" y="0"/>
                  </a:cubicBezTo>
                  <a:cubicBezTo>
                    <a:pt x="26" y="0"/>
                    <a:pt x="34" y="8"/>
                    <a:pt x="34" y="18"/>
                  </a:cubicBezTo>
                  <a:cubicBezTo>
                    <a:pt x="34" y="27"/>
                    <a:pt x="26" y="35"/>
                    <a:pt x="17" y="35"/>
                  </a:cubicBezTo>
                  <a:cubicBezTo>
                    <a:pt x="8" y="35"/>
                    <a:pt x="0" y="27"/>
                    <a:pt x="0" y="18"/>
                  </a:cubicBezTo>
                  <a:moveTo>
                    <a:pt x="4" y="251"/>
                  </a:moveTo>
                  <a:cubicBezTo>
                    <a:pt x="4" y="74"/>
                    <a:pt x="4" y="74"/>
                    <a:pt x="4" y="74"/>
                  </a:cubicBezTo>
                  <a:cubicBezTo>
                    <a:pt x="4" y="70"/>
                    <a:pt x="7" y="67"/>
                    <a:pt x="11" y="67"/>
                  </a:cubicBezTo>
                  <a:cubicBezTo>
                    <a:pt x="23" y="67"/>
                    <a:pt x="23" y="67"/>
                    <a:pt x="23" y="67"/>
                  </a:cubicBezTo>
                  <a:cubicBezTo>
                    <a:pt x="27" y="67"/>
                    <a:pt x="30" y="70"/>
                    <a:pt x="30" y="74"/>
                  </a:cubicBezTo>
                  <a:cubicBezTo>
                    <a:pt x="30" y="251"/>
                    <a:pt x="30" y="251"/>
                    <a:pt x="30" y="251"/>
                  </a:cubicBezTo>
                  <a:cubicBezTo>
                    <a:pt x="30" y="255"/>
                    <a:pt x="27" y="258"/>
                    <a:pt x="23" y="258"/>
                  </a:cubicBezTo>
                  <a:cubicBezTo>
                    <a:pt x="11" y="258"/>
                    <a:pt x="11" y="258"/>
                    <a:pt x="11" y="258"/>
                  </a:cubicBezTo>
                  <a:cubicBezTo>
                    <a:pt x="7" y="258"/>
                    <a:pt x="4" y="255"/>
                    <a:pt x="4" y="25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8" name="Freeform 39"/>
            <p:cNvSpPr>
              <a:spLocks/>
            </p:cNvSpPr>
            <p:nvPr userDrawn="1"/>
          </p:nvSpPr>
          <p:spPr bwMode="auto">
            <a:xfrm>
              <a:off x="5487" y="1631"/>
              <a:ext cx="44" cy="459"/>
            </a:xfrm>
            <a:custGeom>
              <a:avLst/>
              <a:gdLst>
                <a:gd name="T0" fmla="*/ 0 w 27"/>
                <a:gd name="T1" fmla="*/ 722 h 285"/>
                <a:gd name="T2" fmla="*/ 0 w 27"/>
                <a:gd name="T3" fmla="*/ 18 h 285"/>
                <a:gd name="T4" fmla="*/ 21 w 27"/>
                <a:gd name="T5" fmla="*/ 0 h 285"/>
                <a:gd name="T6" fmla="*/ 51 w 27"/>
                <a:gd name="T7" fmla="*/ 0 h 285"/>
                <a:gd name="T8" fmla="*/ 72 w 27"/>
                <a:gd name="T9" fmla="*/ 18 h 285"/>
                <a:gd name="T10" fmla="*/ 72 w 27"/>
                <a:gd name="T11" fmla="*/ 722 h 285"/>
                <a:gd name="T12" fmla="*/ 51 w 27"/>
                <a:gd name="T13" fmla="*/ 739 h 285"/>
                <a:gd name="T14" fmla="*/ 21 w 27"/>
                <a:gd name="T15" fmla="*/ 739 h 285"/>
                <a:gd name="T16" fmla="*/ 0 w 27"/>
                <a:gd name="T17" fmla="*/ 722 h 28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 h="285">
                  <a:moveTo>
                    <a:pt x="0" y="278"/>
                  </a:moveTo>
                  <a:cubicBezTo>
                    <a:pt x="0" y="7"/>
                    <a:pt x="0" y="7"/>
                    <a:pt x="0" y="7"/>
                  </a:cubicBezTo>
                  <a:cubicBezTo>
                    <a:pt x="0" y="3"/>
                    <a:pt x="3" y="0"/>
                    <a:pt x="8" y="0"/>
                  </a:cubicBezTo>
                  <a:cubicBezTo>
                    <a:pt x="19" y="0"/>
                    <a:pt x="19" y="0"/>
                    <a:pt x="19" y="0"/>
                  </a:cubicBezTo>
                  <a:cubicBezTo>
                    <a:pt x="23" y="0"/>
                    <a:pt x="27" y="3"/>
                    <a:pt x="27" y="7"/>
                  </a:cubicBezTo>
                  <a:cubicBezTo>
                    <a:pt x="27" y="278"/>
                    <a:pt x="27" y="278"/>
                    <a:pt x="27" y="278"/>
                  </a:cubicBezTo>
                  <a:cubicBezTo>
                    <a:pt x="27" y="282"/>
                    <a:pt x="23" y="285"/>
                    <a:pt x="19" y="285"/>
                  </a:cubicBezTo>
                  <a:cubicBezTo>
                    <a:pt x="8" y="285"/>
                    <a:pt x="8" y="285"/>
                    <a:pt x="8" y="285"/>
                  </a:cubicBezTo>
                  <a:cubicBezTo>
                    <a:pt x="3" y="285"/>
                    <a:pt x="0" y="282"/>
                    <a:pt x="0" y="278"/>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39" name="Freeform 40"/>
            <p:cNvSpPr>
              <a:spLocks/>
            </p:cNvSpPr>
            <p:nvPr userDrawn="1"/>
          </p:nvSpPr>
          <p:spPr bwMode="auto">
            <a:xfrm>
              <a:off x="2" y="1004"/>
              <a:ext cx="1990" cy="676"/>
            </a:xfrm>
            <a:custGeom>
              <a:avLst/>
              <a:gdLst>
                <a:gd name="T0" fmla="*/ 2695 w 1242"/>
                <a:gd name="T1" fmla="*/ 31 h 420"/>
                <a:gd name="T2" fmla="*/ 2618 w 1242"/>
                <a:gd name="T3" fmla="*/ 31 h 420"/>
                <a:gd name="T4" fmla="*/ 2174 w 1242"/>
                <a:gd name="T5" fmla="*/ 480 h 420"/>
                <a:gd name="T6" fmla="*/ 2077 w 1242"/>
                <a:gd name="T7" fmla="*/ 480 h 420"/>
                <a:gd name="T8" fmla="*/ 1633 w 1242"/>
                <a:gd name="T9" fmla="*/ 31 h 420"/>
                <a:gd name="T10" fmla="*/ 1556 w 1242"/>
                <a:gd name="T11" fmla="*/ 31 h 420"/>
                <a:gd name="T12" fmla="*/ 1112 w 1242"/>
                <a:gd name="T13" fmla="*/ 480 h 420"/>
                <a:gd name="T14" fmla="*/ 1014 w 1242"/>
                <a:gd name="T15" fmla="*/ 480 h 420"/>
                <a:gd name="T16" fmla="*/ 570 w 1242"/>
                <a:gd name="T17" fmla="*/ 31 h 420"/>
                <a:gd name="T18" fmla="*/ 493 w 1242"/>
                <a:gd name="T19" fmla="*/ 31 h 420"/>
                <a:gd name="T20" fmla="*/ 0 w 1242"/>
                <a:gd name="T21" fmla="*/ 528 h 420"/>
                <a:gd name="T22" fmla="*/ 0 w 1242"/>
                <a:gd name="T23" fmla="*/ 1088 h 420"/>
                <a:gd name="T24" fmla="*/ 482 w 1242"/>
                <a:gd name="T25" fmla="*/ 600 h 420"/>
                <a:gd name="T26" fmla="*/ 580 w 1242"/>
                <a:gd name="T27" fmla="*/ 600 h 420"/>
                <a:gd name="T28" fmla="*/ 1024 w 1242"/>
                <a:gd name="T29" fmla="*/ 1049 h 420"/>
                <a:gd name="T30" fmla="*/ 1101 w 1242"/>
                <a:gd name="T31" fmla="*/ 1049 h 420"/>
                <a:gd name="T32" fmla="*/ 1546 w 1242"/>
                <a:gd name="T33" fmla="*/ 600 h 420"/>
                <a:gd name="T34" fmla="*/ 1642 w 1242"/>
                <a:gd name="T35" fmla="*/ 600 h 420"/>
                <a:gd name="T36" fmla="*/ 2088 w 1242"/>
                <a:gd name="T37" fmla="*/ 1049 h 420"/>
                <a:gd name="T38" fmla="*/ 2165 w 1242"/>
                <a:gd name="T39" fmla="*/ 1049 h 420"/>
                <a:gd name="T40" fmla="*/ 2608 w 1242"/>
                <a:gd name="T41" fmla="*/ 600 h 420"/>
                <a:gd name="T42" fmla="*/ 2706 w 1242"/>
                <a:gd name="T43" fmla="*/ 600 h 420"/>
                <a:gd name="T44" fmla="*/ 3188 w 1242"/>
                <a:gd name="T45" fmla="*/ 1088 h 420"/>
                <a:gd name="T46" fmla="*/ 3188 w 1242"/>
                <a:gd name="T47" fmla="*/ 528 h 420"/>
                <a:gd name="T48" fmla="*/ 2695 w 1242"/>
                <a:gd name="T49" fmla="*/ 31 h 4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42" h="420">
                  <a:moveTo>
                    <a:pt x="1050" y="12"/>
                  </a:moveTo>
                  <a:cubicBezTo>
                    <a:pt x="1039" y="0"/>
                    <a:pt x="1032" y="0"/>
                    <a:pt x="1020" y="12"/>
                  </a:cubicBezTo>
                  <a:cubicBezTo>
                    <a:pt x="847" y="185"/>
                    <a:pt x="847" y="185"/>
                    <a:pt x="847" y="185"/>
                  </a:cubicBezTo>
                  <a:cubicBezTo>
                    <a:pt x="837" y="195"/>
                    <a:pt x="820" y="195"/>
                    <a:pt x="809" y="185"/>
                  </a:cubicBezTo>
                  <a:cubicBezTo>
                    <a:pt x="636" y="12"/>
                    <a:pt x="636" y="12"/>
                    <a:pt x="636" y="12"/>
                  </a:cubicBezTo>
                  <a:cubicBezTo>
                    <a:pt x="625" y="0"/>
                    <a:pt x="617" y="0"/>
                    <a:pt x="606" y="12"/>
                  </a:cubicBezTo>
                  <a:cubicBezTo>
                    <a:pt x="433" y="185"/>
                    <a:pt x="433" y="185"/>
                    <a:pt x="433" y="185"/>
                  </a:cubicBezTo>
                  <a:cubicBezTo>
                    <a:pt x="423" y="195"/>
                    <a:pt x="405" y="195"/>
                    <a:pt x="395" y="185"/>
                  </a:cubicBezTo>
                  <a:cubicBezTo>
                    <a:pt x="222" y="12"/>
                    <a:pt x="222" y="12"/>
                    <a:pt x="222" y="12"/>
                  </a:cubicBezTo>
                  <a:cubicBezTo>
                    <a:pt x="211" y="0"/>
                    <a:pt x="203" y="0"/>
                    <a:pt x="192" y="12"/>
                  </a:cubicBezTo>
                  <a:cubicBezTo>
                    <a:pt x="0" y="204"/>
                    <a:pt x="0" y="204"/>
                    <a:pt x="0" y="204"/>
                  </a:cubicBezTo>
                  <a:cubicBezTo>
                    <a:pt x="0" y="420"/>
                    <a:pt x="0" y="420"/>
                    <a:pt x="0" y="420"/>
                  </a:cubicBezTo>
                  <a:cubicBezTo>
                    <a:pt x="188" y="232"/>
                    <a:pt x="188" y="232"/>
                    <a:pt x="188" y="232"/>
                  </a:cubicBezTo>
                  <a:cubicBezTo>
                    <a:pt x="198" y="222"/>
                    <a:pt x="216" y="222"/>
                    <a:pt x="226" y="232"/>
                  </a:cubicBezTo>
                  <a:cubicBezTo>
                    <a:pt x="399" y="405"/>
                    <a:pt x="399" y="405"/>
                    <a:pt x="399" y="405"/>
                  </a:cubicBezTo>
                  <a:cubicBezTo>
                    <a:pt x="410" y="417"/>
                    <a:pt x="418" y="417"/>
                    <a:pt x="429" y="405"/>
                  </a:cubicBezTo>
                  <a:cubicBezTo>
                    <a:pt x="602" y="232"/>
                    <a:pt x="602" y="232"/>
                    <a:pt x="602" y="232"/>
                  </a:cubicBezTo>
                  <a:cubicBezTo>
                    <a:pt x="612" y="222"/>
                    <a:pt x="630" y="222"/>
                    <a:pt x="640" y="232"/>
                  </a:cubicBezTo>
                  <a:cubicBezTo>
                    <a:pt x="813" y="405"/>
                    <a:pt x="813" y="405"/>
                    <a:pt x="813" y="405"/>
                  </a:cubicBezTo>
                  <a:cubicBezTo>
                    <a:pt x="825" y="417"/>
                    <a:pt x="832" y="417"/>
                    <a:pt x="843" y="405"/>
                  </a:cubicBezTo>
                  <a:cubicBezTo>
                    <a:pt x="1016" y="232"/>
                    <a:pt x="1016" y="232"/>
                    <a:pt x="1016" y="232"/>
                  </a:cubicBezTo>
                  <a:cubicBezTo>
                    <a:pt x="1027" y="222"/>
                    <a:pt x="1044" y="222"/>
                    <a:pt x="1054" y="232"/>
                  </a:cubicBezTo>
                  <a:cubicBezTo>
                    <a:pt x="1242" y="420"/>
                    <a:pt x="1242" y="420"/>
                    <a:pt x="1242" y="420"/>
                  </a:cubicBezTo>
                  <a:cubicBezTo>
                    <a:pt x="1242" y="204"/>
                    <a:pt x="1242" y="204"/>
                    <a:pt x="1242" y="204"/>
                  </a:cubicBezTo>
                  <a:lnTo>
                    <a:pt x="1050" y="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sp>
          <p:nvSpPr>
            <p:cNvPr id="40" name="Freeform 41"/>
            <p:cNvSpPr>
              <a:spLocks/>
            </p:cNvSpPr>
            <p:nvPr userDrawn="1"/>
          </p:nvSpPr>
          <p:spPr bwMode="auto">
            <a:xfrm>
              <a:off x="2" y="1442"/>
              <a:ext cx="1990" cy="675"/>
            </a:xfrm>
            <a:custGeom>
              <a:avLst/>
              <a:gdLst>
                <a:gd name="T0" fmla="*/ 2695 w 1242"/>
                <a:gd name="T1" fmla="*/ 31 h 420"/>
                <a:gd name="T2" fmla="*/ 2618 w 1242"/>
                <a:gd name="T3" fmla="*/ 31 h 420"/>
                <a:gd name="T4" fmla="*/ 2174 w 1242"/>
                <a:gd name="T5" fmla="*/ 476 h 420"/>
                <a:gd name="T6" fmla="*/ 2077 w 1242"/>
                <a:gd name="T7" fmla="*/ 476 h 420"/>
                <a:gd name="T8" fmla="*/ 1633 w 1242"/>
                <a:gd name="T9" fmla="*/ 31 h 420"/>
                <a:gd name="T10" fmla="*/ 1556 w 1242"/>
                <a:gd name="T11" fmla="*/ 31 h 420"/>
                <a:gd name="T12" fmla="*/ 1112 w 1242"/>
                <a:gd name="T13" fmla="*/ 476 h 420"/>
                <a:gd name="T14" fmla="*/ 1014 w 1242"/>
                <a:gd name="T15" fmla="*/ 476 h 420"/>
                <a:gd name="T16" fmla="*/ 570 w 1242"/>
                <a:gd name="T17" fmla="*/ 31 h 420"/>
                <a:gd name="T18" fmla="*/ 493 w 1242"/>
                <a:gd name="T19" fmla="*/ 31 h 420"/>
                <a:gd name="T20" fmla="*/ 0 w 1242"/>
                <a:gd name="T21" fmla="*/ 527 h 420"/>
                <a:gd name="T22" fmla="*/ 0 w 1242"/>
                <a:gd name="T23" fmla="*/ 1085 h 420"/>
                <a:gd name="T24" fmla="*/ 482 w 1242"/>
                <a:gd name="T25" fmla="*/ 599 h 420"/>
                <a:gd name="T26" fmla="*/ 580 w 1242"/>
                <a:gd name="T27" fmla="*/ 599 h 420"/>
                <a:gd name="T28" fmla="*/ 1024 w 1242"/>
                <a:gd name="T29" fmla="*/ 1046 h 420"/>
                <a:gd name="T30" fmla="*/ 1101 w 1242"/>
                <a:gd name="T31" fmla="*/ 1046 h 420"/>
                <a:gd name="T32" fmla="*/ 1546 w 1242"/>
                <a:gd name="T33" fmla="*/ 599 h 420"/>
                <a:gd name="T34" fmla="*/ 1642 w 1242"/>
                <a:gd name="T35" fmla="*/ 599 h 420"/>
                <a:gd name="T36" fmla="*/ 2088 w 1242"/>
                <a:gd name="T37" fmla="*/ 1046 h 420"/>
                <a:gd name="T38" fmla="*/ 2165 w 1242"/>
                <a:gd name="T39" fmla="*/ 1046 h 420"/>
                <a:gd name="T40" fmla="*/ 2608 w 1242"/>
                <a:gd name="T41" fmla="*/ 599 h 420"/>
                <a:gd name="T42" fmla="*/ 2706 w 1242"/>
                <a:gd name="T43" fmla="*/ 599 h 420"/>
                <a:gd name="T44" fmla="*/ 3188 w 1242"/>
                <a:gd name="T45" fmla="*/ 1085 h 420"/>
                <a:gd name="T46" fmla="*/ 3188 w 1242"/>
                <a:gd name="T47" fmla="*/ 527 h 420"/>
                <a:gd name="T48" fmla="*/ 2695 w 1242"/>
                <a:gd name="T49" fmla="*/ 31 h 4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42" h="420">
                  <a:moveTo>
                    <a:pt x="1050" y="12"/>
                  </a:moveTo>
                  <a:cubicBezTo>
                    <a:pt x="1039" y="0"/>
                    <a:pt x="1032" y="0"/>
                    <a:pt x="1020" y="12"/>
                  </a:cubicBezTo>
                  <a:cubicBezTo>
                    <a:pt x="847" y="184"/>
                    <a:pt x="847" y="184"/>
                    <a:pt x="847" y="184"/>
                  </a:cubicBezTo>
                  <a:cubicBezTo>
                    <a:pt x="837" y="195"/>
                    <a:pt x="820" y="195"/>
                    <a:pt x="809" y="184"/>
                  </a:cubicBezTo>
                  <a:cubicBezTo>
                    <a:pt x="636" y="12"/>
                    <a:pt x="636" y="12"/>
                    <a:pt x="636" y="12"/>
                  </a:cubicBezTo>
                  <a:cubicBezTo>
                    <a:pt x="625" y="0"/>
                    <a:pt x="617" y="0"/>
                    <a:pt x="606" y="12"/>
                  </a:cubicBezTo>
                  <a:cubicBezTo>
                    <a:pt x="433" y="184"/>
                    <a:pt x="433" y="184"/>
                    <a:pt x="433" y="184"/>
                  </a:cubicBezTo>
                  <a:cubicBezTo>
                    <a:pt x="423" y="195"/>
                    <a:pt x="405" y="195"/>
                    <a:pt x="395" y="184"/>
                  </a:cubicBezTo>
                  <a:cubicBezTo>
                    <a:pt x="222" y="12"/>
                    <a:pt x="222" y="12"/>
                    <a:pt x="222" y="12"/>
                  </a:cubicBezTo>
                  <a:cubicBezTo>
                    <a:pt x="211" y="0"/>
                    <a:pt x="203" y="0"/>
                    <a:pt x="192" y="12"/>
                  </a:cubicBezTo>
                  <a:cubicBezTo>
                    <a:pt x="0" y="204"/>
                    <a:pt x="0" y="204"/>
                    <a:pt x="0" y="204"/>
                  </a:cubicBezTo>
                  <a:cubicBezTo>
                    <a:pt x="0" y="420"/>
                    <a:pt x="0" y="420"/>
                    <a:pt x="0" y="420"/>
                  </a:cubicBezTo>
                  <a:cubicBezTo>
                    <a:pt x="188" y="232"/>
                    <a:pt x="188" y="232"/>
                    <a:pt x="188" y="232"/>
                  </a:cubicBezTo>
                  <a:cubicBezTo>
                    <a:pt x="198" y="222"/>
                    <a:pt x="216" y="222"/>
                    <a:pt x="226" y="232"/>
                  </a:cubicBezTo>
                  <a:cubicBezTo>
                    <a:pt x="399" y="405"/>
                    <a:pt x="399" y="405"/>
                    <a:pt x="399" y="405"/>
                  </a:cubicBezTo>
                  <a:cubicBezTo>
                    <a:pt x="410" y="417"/>
                    <a:pt x="418" y="417"/>
                    <a:pt x="429" y="405"/>
                  </a:cubicBezTo>
                  <a:cubicBezTo>
                    <a:pt x="602" y="232"/>
                    <a:pt x="602" y="232"/>
                    <a:pt x="602" y="232"/>
                  </a:cubicBezTo>
                  <a:cubicBezTo>
                    <a:pt x="612" y="222"/>
                    <a:pt x="630" y="222"/>
                    <a:pt x="640" y="232"/>
                  </a:cubicBezTo>
                  <a:cubicBezTo>
                    <a:pt x="813" y="405"/>
                    <a:pt x="813" y="405"/>
                    <a:pt x="813" y="405"/>
                  </a:cubicBezTo>
                  <a:cubicBezTo>
                    <a:pt x="825" y="417"/>
                    <a:pt x="832" y="417"/>
                    <a:pt x="843" y="405"/>
                  </a:cubicBezTo>
                  <a:cubicBezTo>
                    <a:pt x="1016" y="232"/>
                    <a:pt x="1016" y="232"/>
                    <a:pt x="1016" y="232"/>
                  </a:cubicBezTo>
                  <a:cubicBezTo>
                    <a:pt x="1027" y="222"/>
                    <a:pt x="1044" y="222"/>
                    <a:pt x="1054" y="232"/>
                  </a:cubicBezTo>
                  <a:cubicBezTo>
                    <a:pt x="1242" y="420"/>
                    <a:pt x="1242" y="420"/>
                    <a:pt x="1242" y="420"/>
                  </a:cubicBezTo>
                  <a:cubicBezTo>
                    <a:pt x="1242" y="204"/>
                    <a:pt x="1242" y="204"/>
                    <a:pt x="1242" y="204"/>
                  </a:cubicBezTo>
                  <a:lnTo>
                    <a:pt x="1050" y="1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z="2400">
                <a:solidFill>
                  <a:srgbClr val="002F5D"/>
                </a:solidFill>
                <a:cs typeface="Arial" charset="0"/>
              </a:endParaRPr>
            </a:p>
          </p:txBody>
        </p:sp>
      </p:grpSp>
    </p:spTree>
    <p:extLst>
      <p:ext uri="{BB962C8B-B14F-4D97-AF65-F5344CB8AC3E}">
        <p14:creationId xmlns:p14="http://schemas.microsoft.com/office/powerpoint/2010/main" val="2243471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rtl="0" eaLnBrk="0" fontAlgn="base" hangingPunct="0">
        <a:spcBef>
          <a:spcPct val="0"/>
        </a:spcBef>
        <a:spcAft>
          <a:spcPct val="0"/>
        </a:spcAft>
        <a:defRPr sz="4800" b="1" kern="1200">
          <a:solidFill>
            <a:schemeClr val="bg1"/>
          </a:solidFill>
          <a:latin typeface="+mj-lt"/>
          <a:ea typeface="+mj-ea"/>
          <a:cs typeface="+mj-cs"/>
        </a:defRPr>
      </a:lvl1pPr>
      <a:lvl2pPr algn="l" rtl="0" eaLnBrk="0" fontAlgn="base" hangingPunct="0">
        <a:spcBef>
          <a:spcPct val="0"/>
        </a:spcBef>
        <a:spcAft>
          <a:spcPct val="0"/>
        </a:spcAft>
        <a:defRPr sz="5333" b="1">
          <a:solidFill>
            <a:srgbClr val="FFFFFF"/>
          </a:solidFill>
          <a:latin typeface="Calibri" pitchFamily="34" charset="0"/>
        </a:defRPr>
      </a:lvl2pPr>
      <a:lvl3pPr algn="l" rtl="0" eaLnBrk="0" fontAlgn="base" hangingPunct="0">
        <a:spcBef>
          <a:spcPct val="0"/>
        </a:spcBef>
        <a:spcAft>
          <a:spcPct val="0"/>
        </a:spcAft>
        <a:defRPr sz="5333" b="1">
          <a:solidFill>
            <a:srgbClr val="FFFFFF"/>
          </a:solidFill>
          <a:latin typeface="Calibri" pitchFamily="34" charset="0"/>
        </a:defRPr>
      </a:lvl3pPr>
      <a:lvl4pPr algn="l" rtl="0" eaLnBrk="0" fontAlgn="base" hangingPunct="0">
        <a:spcBef>
          <a:spcPct val="0"/>
        </a:spcBef>
        <a:spcAft>
          <a:spcPct val="0"/>
        </a:spcAft>
        <a:defRPr sz="5333" b="1">
          <a:solidFill>
            <a:srgbClr val="FFFFFF"/>
          </a:solidFill>
          <a:latin typeface="Calibri" pitchFamily="34" charset="0"/>
        </a:defRPr>
      </a:lvl4pPr>
      <a:lvl5pPr algn="l" rtl="0" eaLnBrk="0" fontAlgn="base" hangingPunct="0">
        <a:spcBef>
          <a:spcPct val="0"/>
        </a:spcBef>
        <a:spcAft>
          <a:spcPct val="0"/>
        </a:spcAft>
        <a:defRPr sz="5333" b="1">
          <a:solidFill>
            <a:srgbClr val="FFFFFF"/>
          </a:solidFill>
          <a:latin typeface="Calibri" pitchFamily="34" charset="0"/>
        </a:defRPr>
      </a:lvl5pPr>
      <a:lvl6pPr marL="609585" algn="ctr" rtl="0" fontAlgn="base">
        <a:spcBef>
          <a:spcPct val="0"/>
        </a:spcBef>
        <a:spcAft>
          <a:spcPct val="0"/>
        </a:spcAft>
        <a:defRPr sz="5867">
          <a:solidFill>
            <a:schemeClr val="tx1"/>
          </a:solidFill>
          <a:latin typeface="Calibri" pitchFamily="34" charset="0"/>
        </a:defRPr>
      </a:lvl6pPr>
      <a:lvl7pPr marL="1219170" algn="ctr" rtl="0" fontAlgn="base">
        <a:spcBef>
          <a:spcPct val="0"/>
        </a:spcBef>
        <a:spcAft>
          <a:spcPct val="0"/>
        </a:spcAft>
        <a:defRPr sz="5867">
          <a:solidFill>
            <a:schemeClr val="tx1"/>
          </a:solidFill>
          <a:latin typeface="Calibri" pitchFamily="34" charset="0"/>
        </a:defRPr>
      </a:lvl7pPr>
      <a:lvl8pPr marL="1828754" algn="ctr" rtl="0" fontAlgn="base">
        <a:spcBef>
          <a:spcPct val="0"/>
        </a:spcBef>
        <a:spcAft>
          <a:spcPct val="0"/>
        </a:spcAft>
        <a:defRPr sz="5867">
          <a:solidFill>
            <a:schemeClr val="tx1"/>
          </a:solidFill>
          <a:latin typeface="Calibri" pitchFamily="34" charset="0"/>
        </a:defRPr>
      </a:lvl8pPr>
      <a:lvl9pPr marL="2438339" algn="ctr" rtl="0" fontAlgn="base">
        <a:spcBef>
          <a:spcPct val="0"/>
        </a:spcBef>
        <a:spcAft>
          <a:spcPct val="0"/>
        </a:spcAft>
        <a:defRPr sz="5867">
          <a:solidFill>
            <a:schemeClr val="tx1"/>
          </a:solidFill>
          <a:latin typeface="Calibri" pitchFamily="34" charset="0"/>
        </a:defRPr>
      </a:lvl9pPr>
    </p:titleStyle>
    <p:bodyStyle>
      <a:lvl1pPr indent="-239178" algn="l" rtl="0" eaLnBrk="0" fontAlgn="base" hangingPunct="0">
        <a:spcBef>
          <a:spcPct val="20000"/>
        </a:spcBef>
        <a:spcAft>
          <a:spcPct val="0"/>
        </a:spcAft>
        <a:buFont typeface="Arial" charset="0"/>
        <a:buChar char="•"/>
        <a:defRPr sz="3733" kern="1200">
          <a:solidFill>
            <a:srgbClr val="FFFFFF"/>
          </a:solidFill>
          <a:latin typeface="+mn-lt"/>
          <a:ea typeface="+mn-ea"/>
          <a:cs typeface="+mn-cs"/>
        </a:defRPr>
      </a:lvl1pPr>
      <a:lvl2pPr marL="478355" indent="-239178" algn="l" rtl="0" eaLnBrk="0" fontAlgn="base" hangingPunct="0">
        <a:spcBef>
          <a:spcPct val="20000"/>
        </a:spcBef>
        <a:spcAft>
          <a:spcPct val="0"/>
        </a:spcAft>
        <a:buFont typeface="Arial" charset="0"/>
        <a:buChar char="•"/>
        <a:defRPr sz="3200" kern="1200">
          <a:solidFill>
            <a:srgbClr val="FFFFFF"/>
          </a:solidFill>
          <a:latin typeface="+mn-lt"/>
          <a:ea typeface="+mn-ea"/>
          <a:cs typeface="+mn-cs"/>
        </a:defRPr>
      </a:lvl2pPr>
      <a:lvl3pPr marL="958827" indent="-239178" algn="l" rtl="0" eaLnBrk="0" fontAlgn="base" hangingPunct="0">
        <a:spcBef>
          <a:spcPct val="20000"/>
        </a:spcBef>
        <a:spcAft>
          <a:spcPct val="0"/>
        </a:spcAft>
        <a:buFont typeface="Arial" charset="0"/>
        <a:buChar char="•"/>
        <a:defRPr sz="2667" kern="1200">
          <a:solidFill>
            <a:srgbClr val="FFFFFF"/>
          </a:solidFill>
          <a:latin typeface="+mn-lt"/>
          <a:ea typeface="+mn-ea"/>
          <a:cs typeface="+mn-cs"/>
        </a:defRPr>
      </a:lvl3pPr>
      <a:lvl4pPr marL="1439297" indent="-239178" algn="l" rtl="0" eaLnBrk="0" fontAlgn="base" hangingPunct="0">
        <a:spcBef>
          <a:spcPct val="20000"/>
        </a:spcBef>
        <a:spcAft>
          <a:spcPct val="0"/>
        </a:spcAft>
        <a:buFont typeface="Arial" charset="0"/>
        <a:buChar char="•"/>
        <a:defRPr kern="1200">
          <a:solidFill>
            <a:srgbClr val="FFFFFF"/>
          </a:solidFill>
          <a:latin typeface="+mn-lt"/>
          <a:ea typeface="+mn-ea"/>
          <a:cs typeface="+mn-cs"/>
        </a:defRPr>
      </a:lvl4pPr>
      <a:lvl5pPr marL="1919769" indent="-239178" algn="l" rtl="0" eaLnBrk="0" fontAlgn="base" hangingPunct="0">
        <a:spcBef>
          <a:spcPts val="533"/>
        </a:spcBef>
        <a:spcAft>
          <a:spcPct val="0"/>
        </a:spcAft>
        <a:buFont typeface="Arial" charset="0"/>
        <a:buChar char="•"/>
        <a:defRPr kern="1200">
          <a:solidFill>
            <a:srgbClr val="FFFFFF"/>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www.cambridgeshire.gov.uk/directory/?f.Provision+and+Services%7Cprovision=Pupil+Referral+Unit&amp;f.Provision+and+Services%7Cprovision=Special+School&amp;f.Provision+and+Services%7Cprovision=Specialist+Education+Provision&amp;form=html&amp;f.Classification%7Cclassification=Schools&amp;profile=_default_preview&amp;query=%21nullq&amp;collection=ccc-web&amp;sort=title"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www.cambridgeshire.gov.uk/residents/children-and-families/local-offer/education-health-and-care-plan-ehcp"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www.cambridgeshire.gov.uk/residents/children-and-families/local-offer/local-offer-care-and-family-support/send-information-advice-and-support-service-sendiass" TargetMode="External"/><Relationship Id="rId2" Type="http://schemas.openxmlformats.org/officeDocument/2006/relationships/hyperlink" Target="mailto:sendiass@cambridgeshire.gov.uk" TargetMode="Externa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C18B4-5A0D-46A1-B5B6-35BC2B4E018B}"/>
              </a:ext>
            </a:extLst>
          </p:cNvPr>
          <p:cNvSpPr>
            <a:spLocks noGrp="1"/>
          </p:cNvSpPr>
          <p:nvPr>
            <p:ph type="title"/>
          </p:nvPr>
        </p:nvSpPr>
        <p:spPr/>
        <p:txBody>
          <a:bodyPr/>
          <a:lstStyle/>
          <a:p>
            <a:r>
              <a:rPr lang="en-GB" dirty="0"/>
              <a:t>Welcome to…. </a:t>
            </a:r>
          </a:p>
        </p:txBody>
      </p:sp>
      <p:sp>
        <p:nvSpPr>
          <p:cNvPr id="3" name="Content Placeholder 2">
            <a:extLst>
              <a:ext uri="{FF2B5EF4-FFF2-40B4-BE49-F238E27FC236}">
                <a16:creationId xmlns:a16="http://schemas.microsoft.com/office/drawing/2014/main" id="{A698AA9C-B6D6-4774-829D-33E16875286D}"/>
              </a:ext>
            </a:extLst>
          </p:cNvPr>
          <p:cNvSpPr>
            <a:spLocks noGrp="1"/>
          </p:cNvSpPr>
          <p:nvPr>
            <p:ph idx="1"/>
          </p:nvPr>
        </p:nvSpPr>
        <p:spPr>
          <a:xfrm>
            <a:off x="766278" y="2156255"/>
            <a:ext cx="9242164" cy="2885302"/>
          </a:xfrm>
        </p:spPr>
        <p:txBody>
          <a:bodyPr>
            <a:normAutofit/>
          </a:bodyPr>
          <a:lstStyle/>
          <a:p>
            <a:pPr indent="0" algn="ctr">
              <a:buNone/>
            </a:pPr>
            <a:r>
              <a:rPr lang="en-GB" sz="8800" b="1" dirty="0">
                <a:solidFill>
                  <a:schemeClr val="bg1"/>
                </a:solidFill>
              </a:rPr>
              <a:t>All things EHCP</a:t>
            </a:r>
          </a:p>
          <a:p>
            <a:pPr indent="0" algn="ctr">
              <a:buNone/>
            </a:pPr>
            <a:endParaRPr lang="en-GB" sz="3200" b="1" dirty="0">
              <a:solidFill>
                <a:schemeClr val="bg1"/>
              </a:solidFill>
            </a:endParaRPr>
          </a:p>
          <a:p>
            <a:pPr indent="0" algn="ctr">
              <a:buNone/>
            </a:pPr>
            <a:endParaRPr lang="en-GB" sz="3200" b="1" dirty="0">
              <a:solidFill>
                <a:schemeClr val="bg1"/>
              </a:solidFill>
            </a:endParaRPr>
          </a:p>
        </p:txBody>
      </p:sp>
      <p:sp>
        <p:nvSpPr>
          <p:cNvPr id="4" name="Slide Number Placeholder 3">
            <a:extLst>
              <a:ext uri="{FF2B5EF4-FFF2-40B4-BE49-F238E27FC236}">
                <a16:creationId xmlns:a16="http://schemas.microsoft.com/office/drawing/2014/main" id="{0B35F6AC-DA2B-4575-8EEC-AE9254B83C27}"/>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a:t>
            </a:fld>
            <a:endParaRPr lang="en-GB">
              <a:solidFill>
                <a:srgbClr val="002F5D">
                  <a:tint val="75000"/>
                </a:srgbClr>
              </a:solidFill>
            </a:endParaRPr>
          </a:p>
        </p:txBody>
      </p:sp>
      <p:sp>
        <p:nvSpPr>
          <p:cNvPr id="5" name="TextBox 4">
            <a:extLst>
              <a:ext uri="{FF2B5EF4-FFF2-40B4-BE49-F238E27FC236}">
                <a16:creationId xmlns:a16="http://schemas.microsoft.com/office/drawing/2014/main" id="{6E34387C-95B4-49B4-A825-F45A66C440C3}"/>
              </a:ext>
            </a:extLst>
          </p:cNvPr>
          <p:cNvSpPr txBox="1"/>
          <p:nvPr/>
        </p:nvSpPr>
        <p:spPr>
          <a:xfrm>
            <a:off x="704335" y="5193092"/>
            <a:ext cx="9366050" cy="1200329"/>
          </a:xfrm>
          <a:prstGeom prst="rect">
            <a:avLst/>
          </a:prstGeom>
          <a:noFill/>
        </p:spPr>
        <p:txBody>
          <a:bodyPr wrap="square" rtlCol="0">
            <a:spAutoFit/>
          </a:bodyPr>
          <a:lstStyle/>
          <a:p>
            <a:pPr algn="ctr"/>
            <a:r>
              <a:rPr lang="en-GB" sz="3600" dirty="0"/>
              <a:t>We politely ask that your camera is turned off and your microphone is muted</a:t>
            </a:r>
          </a:p>
        </p:txBody>
      </p:sp>
    </p:spTree>
    <p:extLst>
      <p:ext uri="{BB962C8B-B14F-4D97-AF65-F5344CB8AC3E}">
        <p14:creationId xmlns:p14="http://schemas.microsoft.com/office/powerpoint/2010/main" val="3227094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A5A15-34A5-404C-9134-E25AF2C38318}"/>
              </a:ext>
            </a:extLst>
          </p:cNvPr>
          <p:cNvSpPr>
            <a:spLocks noGrp="1"/>
          </p:cNvSpPr>
          <p:nvPr>
            <p:ph type="title"/>
          </p:nvPr>
        </p:nvSpPr>
        <p:spPr>
          <a:xfrm>
            <a:off x="567070" y="764265"/>
            <a:ext cx="8558741" cy="1143000"/>
          </a:xfrm>
        </p:spPr>
        <p:txBody>
          <a:bodyPr/>
          <a:lstStyle/>
          <a:p>
            <a:r>
              <a:rPr lang="en-GB" sz="4400" dirty="0"/>
              <a:t>The LA Agree to undertake an EHC NA – Gathering Advice (6-12 weeks)</a:t>
            </a:r>
          </a:p>
        </p:txBody>
      </p:sp>
      <p:sp>
        <p:nvSpPr>
          <p:cNvPr id="6" name="Content Placeholder 2">
            <a:extLst>
              <a:ext uri="{FF2B5EF4-FFF2-40B4-BE49-F238E27FC236}">
                <a16:creationId xmlns:a16="http://schemas.microsoft.com/office/drawing/2014/main" id="{E6DC9AC0-D238-4AC9-A6FE-3D3259241CD3}"/>
              </a:ext>
            </a:extLst>
          </p:cNvPr>
          <p:cNvSpPr>
            <a:spLocks noGrp="1"/>
          </p:cNvSpPr>
          <p:nvPr>
            <p:ph idx="1"/>
          </p:nvPr>
        </p:nvSpPr>
        <p:spPr>
          <a:xfrm>
            <a:off x="567070" y="2291318"/>
            <a:ext cx="9242164" cy="3961906"/>
          </a:xfrm>
        </p:spPr>
        <p:txBody>
          <a:bodyPr>
            <a:normAutofit/>
          </a:bodyPr>
          <a:lstStyle/>
          <a:p>
            <a:pPr indent="0">
              <a:buNone/>
            </a:pPr>
            <a:r>
              <a:rPr lang="en-GB" sz="3600" dirty="0"/>
              <a:t>The LA will write to the Parents/young person and will seek advice from Education (Educational Psychologist &amp; setting) Health and Social Care to provide advice, which is needs based. </a:t>
            </a:r>
          </a:p>
          <a:p>
            <a:pPr indent="0">
              <a:buNone/>
            </a:pPr>
            <a:endParaRPr lang="en-GB" sz="3600" dirty="0"/>
          </a:p>
          <a:p>
            <a:pPr indent="0">
              <a:buNone/>
            </a:pPr>
            <a:r>
              <a:rPr lang="en-GB" sz="3600" dirty="0"/>
              <a:t>The LA </a:t>
            </a:r>
            <a:r>
              <a:rPr lang="en-GB" sz="3600" b="1" dirty="0"/>
              <a:t>must</a:t>
            </a:r>
            <a:r>
              <a:rPr lang="en-GB" sz="3600" dirty="0"/>
              <a:t> allow 6 weeks for this information to be provided</a:t>
            </a:r>
          </a:p>
        </p:txBody>
      </p:sp>
      <p:sp>
        <p:nvSpPr>
          <p:cNvPr id="3" name="Slide Number Placeholder 2">
            <a:extLst>
              <a:ext uri="{FF2B5EF4-FFF2-40B4-BE49-F238E27FC236}">
                <a16:creationId xmlns:a16="http://schemas.microsoft.com/office/drawing/2014/main" id="{181366B8-DE55-41BA-99A2-C67F7C5CEFC8}"/>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10</a:t>
            </a:fld>
            <a:endParaRPr lang="en-GB">
              <a:solidFill>
                <a:srgbClr val="002F5D">
                  <a:tint val="75000"/>
                </a:srgbClr>
              </a:solidFill>
            </a:endParaRPr>
          </a:p>
        </p:txBody>
      </p:sp>
    </p:spTree>
    <p:extLst>
      <p:ext uri="{BB962C8B-B14F-4D97-AF65-F5344CB8AC3E}">
        <p14:creationId xmlns:p14="http://schemas.microsoft.com/office/powerpoint/2010/main" val="3045717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DA21C-D14E-4849-AB3B-DE72CBE90102}"/>
              </a:ext>
            </a:extLst>
          </p:cNvPr>
          <p:cNvSpPr>
            <a:spLocks noGrp="1"/>
          </p:cNvSpPr>
          <p:nvPr>
            <p:ph type="title"/>
          </p:nvPr>
        </p:nvSpPr>
        <p:spPr/>
        <p:txBody>
          <a:bodyPr/>
          <a:lstStyle/>
          <a:p>
            <a:r>
              <a:rPr lang="en-GB" dirty="0"/>
              <a:t>Private Assessments</a:t>
            </a:r>
          </a:p>
        </p:txBody>
      </p:sp>
      <p:sp>
        <p:nvSpPr>
          <p:cNvPr id="3" name="Content Placeholder 2">
            <a:extLst>
              <a:ext uri="{FF2B5EF4-FFF2-40B4-BE49-F238E27FC236}">
                <a16:creationId xmlns:a16="http://schemas.microsoft.com/office/drawing/2014/main" id="{2013FD48-CEB1-4C88-83AC-5441073ECAEC}"/>
              </a:ext>
            </a:extLst>
          </p:cNvPr>
          <p:cNvSpPr>
            <a:spLocks noGrp="1"/>
          </p:cNvSpPr>
          <p:nvPr>
            <p:ph idx="1"/>
          </p:nvPr>
        </p:nvSpPr>
        <p:spPr/>
        <p:txBody>
          <a:bodyPr/>
          <a:lstStyle/>
          <a:p>
            <a:pPr indent="0" algn="ctr">
              <a:buNone/>
            </a:pPr>
            <a:r>
              <a:rPr lang="en-GB" dirty="0"/>
              <a:t>You can seek private assessments if you wish, either prior to an EHC Needs Assessment being undertake, or before/after an Annual Review.  </a:t>
            </a:r>
          </a:p>
          <a:p>
            <a:pPr indent="0" algn="ctr">
              <a:buNone/>
            </a:pPr>
            <a:endParaRPr lang="en-GB" dirty="0"/>
          </a:p>
          <a:p>
            <a:pPr indent="0" algn="ctr">
              <a:buNone/>
            </a:pPr>
            <a:r>
              <a:rPr lang="en-GB" dirty="0"/>
              <a:t>However the LA may share them with our colleagues in Education and the NHS to seek their views on the recommendations.</a:t>
            </a:r>
          </a:p>
        </p:txBody>
      </p:sp>
      <p:sp>
        <p:nvSpPr>
          <p:cNvPr id="4" name="Slide Number Placeholder 3">
            <a:extLst>
              <a:ext uri="{FF2B5EF4-FFF2-40B4-BE49-F238E27FC236}">
                <a16:creationId xmlns:a16="http://schemas.microsoft.com/office/drawing/2014/main" id="{C1E71AAF-C6F5-4898-8B83-EBF53C1099B1}"/>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11</a:t>
            </a:fld>
            <a:endParaRPr lang="en-GB">
              <a:solidFill>
                <a:srgbClr val="002F5D">
                  <a:tint val="75000"/>
                </a:srgbClr>
              </a:solidFill>
            </a:endParaRPr>
          </a:p>
        </p:txBody>
      </p:sp>
    </p:spTree>
    <p:extLst>
      <p:ext uri="{BB962C8B-B14F-4D97-AF65-F5344CB8AC3E}">
        <p14:creationId xmlns:p14="http://schemas.microsoft.com/office/powerpoint/2010/main" val="1058793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a:xfrm>
            <a:off x="363020" y="254668"/>
            <a:ext cx="8558741" cy="1143000"/>
          </a:xfrm>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363020" y="1695569"/>
            <a:ext cx="4599398" cy="4812630"/>
          </a:xfrm>
          <a:prstGeom prst="wedgeEllipseCallout">
            <a:avLst>
              <a:gd name="adj1" fmla="val -48672"/>
              <a:gd name="adj2" fmla="val -5853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p>
          <a:p>
            <a:pPr algn="ctr"/>
            <a:r>
              <a:rPr lang="en-GB" sz="2000" dirty="0"/>
              <a:t>I want others to contribute - how do I ask for the assessments I think are needed? </a:t>
            </a:r>
          </a:p>
          <a:p>
            <a:pPr algn="ctr"/>
            <a:r>
              <a:rPr lang="en-GB" sz="2000" dirty="0"/>
              <a:t>I think that my child should have an assessment to check there are no issues - can I ask for these / will they happen automatically?</a:t>
            </a:r>
          </a:p>
          <a:p>
            <a:pPr algn="ctr"/>
            <a:endParaRPr lang="en-GB" sz="2400" dirty="0"/>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5311377" y="1284603"/>
            <a:ext cx="4599398" cy="4613665"/>
          </a:xfrm>
          <a:prstGeom prst="wedgeRoundRectCallout">
            <a:avLst>
              <a:gd name="adj1" fmla="val 39848"/>
              <a:gd name="adj2" fmla="val 6715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The LA ask Health and Social Care to provide advice, which is needs based. </a:t>
            </a:r>
          </a:p>
          <a:p>
            <a:pPr algn="ctr"/>
            <a:r>
              <a:rPr lang="en-GB" sz="2400" dirty="0"/>
              <a:t>If there is a specific request for other services to be involved (SALT/OT etc) then there could be a self-referral through a GP or school should be able to support with the request.</a:t>
            </a:r>
          </a:p>
        </p:txBody>
      </p:sp>
      <p:sp>
        <p:nvSpPr>
          <p:cNvPr id="3" name="Slide Number Placeholder 2">
            <a:extLst>
              <a:ext uri="{FF2B5EF4-FFF2-40B4-BE49-F238E27FC236}">
                <a16:creationId xmlns:a16="http://schemas.microsoft.com/office/drawing/2014/main" id="{9E2521E1-8A18-4C3C-8865-05492FC7EAE9}"/>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12</a:t>
            </a:fld>
            <a:endParaRPr lang="en-GB">
              <a:solidFill>
                <a:srgbClr val="002F5D">
                  <a:tint val="75000"/>
                </a:srgbClr>
              </a:solidFill>
            </a:endParaRPr>
          </a:p>
        </p:txBody>
      </p:sp>
    </p:spTree>
    <p:extLst>
      <p:ext uri="{BB962C8B-B14F-4D97-AF65-F5344CB8AC3E}">
        <p14:creationId xmlns:p14="http://schemas.microsoft.com/office/powerpoint/2010/main" val="4203997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a:xfrm>
            <a:off x="412541" y="388232"/>
            <a:ext cx="8558741" cy="1143000"/>
          </a:xfrm>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534257" y="2075379"/>
            <a:ext cx="3960596" cy="4284323"/>
          </a:xfrm>
          <a:prstGeom prst="wedgeEllipseCallout">
            <a:avLst>
              <a:gd name="adj1" fmla="val -54314"/>
              <a:gd name="adj2" fmla="val -576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I’ve seen what others have provided for my child’s first draft, but I don’t agree – what can I do and who do I tell that I don’t agree?  Can I get things changed?</a:t>
            </a:r>
          </a:p>
          <a:p>
            <a:pPr algn="ctr"/>
            <a:endParaRPr lang="en-GB" sz="2400" dirty="0"/>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4888970" y="1284603"/>
            <a:ext cx="4908888" cy="4613665"/>
          </a:xfrm>
          <a:prstGeom prst="wedgeRoundRectCallout">
            <a:avLst>
              <a:gd name="adj1" fmla="val 39848"/>
              <a:gd name="adj2" fmla="val 6715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Queries about the advice, should be raised directly with the author of the advice.</a:t>
            </a:r>
          </a:p>
          <a:p>
            <a:pPr algn="ctr"/>
            <a:endParaRPr lang="en-GB" sz="2400" dirty="0"/>
          </a:p>
          <a:p>
            <a:pPr algn="ctr"/>
            <a:r>
              <a:rPr lang="en-GB" sz="2400" dirty="0"/>
              <a:t>It is helpful if you advise your CWO that you are not happy and explain reasons why, they then may be able to support through this process.</a:t>
            </a:r>
          </a:p>
          <a:p>
            <a:pPr algn="ctr"/>
            <a:endParaRPr lang="en-GB" sz="2400" dirty="0"/>
          </a:p>
        </p:txBody>
      </p:sp>
      <p:sp>
        <p:nvSpPr>
          <p:cNvPr id="3" name="Slide Number Placeholder 2">
            <a:extLst>
              <a:ext uri="{FF2B5EF4-FFF2-40B4-BE49-F238E27FC236}">
                <a16:creationId xmlns:a16="http://schemas.microsoft.com/office/drawing/2014/main" id="{45B06FB4-21A5-44C1-AFBA-9BC5E2FB0C35}"/>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13</a:t>
            </a:fld>
            <a:endParaRPr lang="en-GB">
              <a:solidFill>
                <a:srgbClr val="002F5D">
                  <a:tint val="75000"/>
                </a:srgbClr>
              </a:solidFill>
            </a:endParaRPr>
          </a:p>
        </p:txBody>
      </p:sp>
    </p:spTree>
    <p:extLst>
      <p:ext uri="{BB962C8B-B14F-4D97-AF65-F5344CB8AC3E}">
        <p14:creationId xmlns:p14="http://schemas.microsoft.com/office/powerpoint/2010/main" val="3156500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9F3C2-8846-4BAA-BA1D-913BBF5B01BA}"/>
              </a:ext>
            </a:extLst>
          </p:cNvPr>
          <p:cNvSpPr>
            <a:spLocks noGrp="1"/>
          </p:cNvSpPr>
          <p:nvPr>
            <p:ph type="title"/>
          </p:nvPr>
        </p:nvSpPr>
        <p:spPr/>
        <p:txBody>
          <a:bodyPr/>
          <a:lstStyle/>
          <a:p>
            <a:r>
              <a:rPr lang="en-GB" dirty="0"/>
              <a:t>Decision to issue an EHCP</a:t>
            </a:r>
          </a:p>
        </p:txBody>
      </p:sp>
      <p:sp>
        <p:nvSpPr>
          <p:cNvPr id="3" name="Content Placeholder 2">
            <a:extLst>
              <a:ext uri="{FF2B5EF4-FFF2-40B4-BE49-F238E27FC236}">
                <a16:creationId xmlns:a16="http://schemas.microsoft.com/office/drawing/2014/main" id="{468FCEE5-4EF2-4F5E-98C7-3C11EB7C00D2}"/>
              </a:ext>
            </a:extLst>
          </p:cNvPr>
          <p:cNvSpPr>
            <a:spLocks noGrp="1"/>
          </p:cNvSpPr>
          <p:nvPr>
            <p:ph idx="1"/>
          </p:nvPr>
        </p:nvSpPr>
        <p:spPr/>
        <p:txBody>
          <a:bodyPr/>
          <a:lstStyle/>
          <a:p>
            <a:pPr indent="0">
              <a:buNone/>
            </a:pPr>
            <a:r>
              <a:rPr lang="en-GB" dirty="0"/>
              <a:t>After all the advice has been collated, the Local Authority have a decision to either:</a:t>
            </a:r>
          </a:p>
          <a:p>
            <a:pPr indent="0">
              <a:buNone/>
            </a:pPr>
            <a:endParaRPr lang="en-GB" dirty="0"/>
          </a:p>
          <a:p>
            <a:pPr lvl="1">
              <a:buFont typeface="Wingdings" panose="05000000000000000000" pitchFamily="2" charset="2"/>
              <a:buChar char="§"/>
            </a:pPr>
            <a:r>
              <a:rPr lang="en-GB" dirty="0"/>
              <a:t>Draft and Issue an Initial Proposed EHCP </a:t>
            </a:r>
          </a:p>
          <a:p>
            <a:pPr lvl="1" indent="0">
              <a:buNone/>
            </a:pPr>
            <a:r>
              <a:rPr lang="en-GB" dirty="0"/>
              <a:t>(by week 16)</a:t>
            </a:r>
          </a:p>
          <a:p>
            <a:pPr lvl="1" indent="0">
              <a:buNone/>
            </a:pPr>
            <a:endParaRPr lang="en-GB" dirty="0"/>
          </a:p>
          <a:p>
            <a:pPr lvl="1">
              <a:buFont typeface="Wingdings" panose="05000000000000000000" pitchFamily="2" charset="2"/>
              <a:buChar char="§"/>
            </a:pPr>
            <a:r>
              <a:rPr lang="en-GB" dirty="0"/>
              <a:t>Issue written feedback - if the LA do not issue a proposed EHCP, parents will have the right to appeal</a:t>
            </a:r>
          </a:p>
        </p:txBody>
      </p:sp>
      <p:sp>
        <p:nvSpPr>
          <p:cNvPr id="4" name="Slide Number Placeholder 3">
            <a:extLst>
              <a:ext uri="{FF2B5EF4-FFF2-40B4-BE49-F238E27FC236}">
                <a16:creationId xmlns:a16="http://schemas.microsoft.com/office/drawing/2014/main" id="{559EBD23-4389-4FF4-B7B2-1BD73C3861FD}"/>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14</a:t>
            </a:fld>
            <a:endParaRPr lang="en-GB">
              <a:solidFill>
                <a:srgbClr val="002F5D">
                  <a:tint val="75000"/>
                </a:srgbClr>
              </a:solidFill>
            </a:endParaRPr>
          </a:p>
        </p:txBody>
      </p:sp>
    </p:spTree>
    <p:extLst>
      <p:ext uri="{BB962C8B-B14F-4D97-AF65-F5344CB8AC3E}">
        <p14:creationId xmlns:p14="http://schemas.microsoft.com/office/powerpoint/2010/main" val="3544801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91BEA-3F95-44BA-A163-FAE34BDFCF69}"/>
              </a:ext>
            </a:extLst>
          </p:cNvPr>
          <p:cNvSpPr>
            <a:spLocks noGrp="1"/>
          </p:cNvSpPr>
          <p:nvPr>
            <p:ph type="title"/>
          </p:nvPr>
        </p:nvSpPr>
        <p:spPr/>
        <p:txBody>
          <a:bodyPr/>
          <a:lstStyle/>
          <a:p>
            <a:r>
              <a:rPr lang="en-GB" dirty="0"/>
              <a:t>Proposed EHCP</a:t>
            </a:r>
          </a:p>
        </p:txBody>
      </p:sp>
      <p:sp>
        <p:nvSpPr>
          <p:cNvPr id="3" name="Content Placeholder 2">
            <a:extLst>
              <a:ext uri="{FF2B5EF4-FFF2-40B4-BE49-F238E27FC236}">
                <a16:creationId xmlns:a16="http://schemas.microsoft.com/office/drawing/2014/main" id="{A0A70D90-BC6E-4382-92A2-803ABB284121}"/>
              </a:ext>
            </a:extLst>
          </p:cNvPr>
          <p:cNvSpPr>
            <a:spLocks noGrp="1"/>
          </p:cNvSpPr>
          <p:nvPr>
            <p:ph idx="1"/>
          </p:nvPr>
        </p:nvSpPr>
        <p:spPr/>
        <p:txBody>
          <a:bodyPr>
            <a:normAutofit fontScale="92500" lnSpcReduction="10000"/>
          </a:bodyPr>
          <a:lstStyle/>
          <a:p>
            <a:pPr indent="0">
              <a:buNone/>
            </a:pPr>
            <a:r>
              <a:rPr lang="en-GB" dirty="0"/>
              <a:t>Following the decision to issue a Proposed EHCP, the Casework Officer will collate all the information received through the assessment into a Proposed EHCP.  A planning meeting may take place to discuss the content of the EHCP – this could happen before, or after the EHCP is issued.</a:t>
            </a:r>
          </a:p>
          <a:p>
            <a:endParaRPr lang="en-GB" dirty="0"/>
          </a:p>
          <a:p>
            <a:pPr indent="0">
              <a:buNone/>
            </a:pPr>
            <a:r>
              <a:rPr lang="en-GB" dirty="0"/>
              <a:t>Parents have 15 days to comment on the Proposed EHCP</a:t>
            </a:r>
          </a:p>
        </p:txBody>
      </p:sp>
      <p:sp>
        <p:nvSpPr>
          <p:cNvPr id="4" name="Slide Number Placeholder 3">
            <a:extLst>
              <a:ext uri="{FF2B5EF4-FFF2-40B4-BE49-F238E27FC236}">
                <a16:creationId xmlns:a16="http://schemas.microsoft.com/office/drawing/2014/main" id="{55E30653-D34E-4D57-BF4F-FE6BFD348C3D}"/>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15</a:t>
            </a:fld>
            <a:endParaRPr lang="en-GB">
              <a:solidFill>
                <a:srgbClr val="002F5D">
                  <a:tint val="75000"/>
                </a:srgbClr>
              </a:solidFill>
            </a:endParaRPr>
          </a:p>
        </p:txBody>
      </p:sp>
    </p:spTree>
    <p:extLst>
      <p:ext uri="{BB962C8B-B14F-4D97-AF65-F5344CB8AC3E}">
        <p14:creationId xmlns:p14="http://schemas.microsoft.com/office/powerpoint/2010/main" val="3382989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609601" y="1725157"/>
            <a:ext cx="4369312" cy="4857675"/>
          </a:xfrm>
          <a:prstGeom prst="wedgeEllipseCallout">
            <a:avLst>
              <a:gd name="adj1" fmla="val -55699"/>
              <a:gd name="adj2" fmla="val -600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I am being asked to provide parent comments to our first draft EHCP – help!  What should I include?</a:t>
            </a:r>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5143299" y="1031602"/>
            <a:ext cx="4576053" cy="5278528"/>
          </a:xfrm>
          <a:prstGeom prst="wedgeRoundRectCallout">
            <a:avLst>
              <a:gd name="adj1" fmla="val 64770"/>
              <a:gd name="adj2" fmla="val 4243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Read through the EHCP, check to make sure you think it is accurate and that the document reflects your child.  </a:t>
            </a:r>
          </a:p>
          <a:p>
            <a:pPr algn="ctr"/>
            <a:r>
              <a:rPr lang="en-GB" sz="2400" dirty="0"/>
              <a:t>Check that you are happy that the provision reflects the written advice that was received.  </a:t>
            </a:r>
          </a:p>
          <a:p>
            <a:pPr algn="ctr"/>
            <a:r>
              <a:rPr lang="en-GB" sz="2400" dirty="0"/>
              <a:t>Speak with your school and ask their thoughts and opinions on the provision.</a:t>
            </a:r>
          </a:p>
          <a:p>
            <a:pPr algn="ctr"/>
            <a:r>
              <a:rPr lang="en-GB" sz="2400" dirty="0"/>
              <a:t>If you have any concerns, speak with you CWO, they should be able to support you.</a:t>
            </a:r>
          </a:p>
        </p:txBody>
      </p:sp>
      <p:sp>
        <p:nvSpPr>
          <p:cNvPr id="3" name="Slide Number Placeholder 2">
            <a:extLst>
              <a:ext uri="{FF2B5EF4-FFF2-40B4-BE49-F238E27FC236}">
                <a16:creationId xmlns:a16="http://schemas.microsoft.com/office/drawing/2014/main" id="{3DDED3E2-51FB-4E67-A088-287C58E5A101}"/>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16</a:t>
            </a:fld>
            <a:endParaRPr lang="en-GB">
              <a:solidFill>
                <a:srgbClr val="002F5D">
                  <a:tint val="75000"/>
                </a:srgbClr>
              </a:solidFill>
            </a:endParaRPr>
          </a:p>
        </p:txBody>
      </p:sp>
    </p:spTree>
    <p:extLst>
      <p:ext uri="{BB962C8B-B14F-4D97-AF65-F5344CB8AC3E}">
        <p14:creationId xmlns:p14="http://schemas.microsoft.com/office/powerpoint/2010/main" val="673524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609601" y="1507959"/>
            <a:ext cx="4090736" cy="4163376"/>
          </a:xfrm>
          <a:prstGeom prst="wedgeEllipseCallout">
            <a:avLst>
              <a:gd name="adj1" fmla="val -53425"/>
              <a:gd name="adj2" fmla="val -564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t>How will I know if my child’s draft EHCP is any good?</a:t>
            </a:r>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5085345" y="1418167"/>
            <a:ext cx="4908888" cy="4613665"/>
          </a:xfrm>
          <a:prstGeom prst="wedgeRoundRectCallout">
            <a:avLst>
              <a:gd name="adj1" fmla="val 46755"/>
              <a:gd name="adj2" fmla="val 61138"/>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When you read it, does it describes your child and what you feel they need? </a:t>
            </a:r>
          </a:p>
          <a:p>
            <a:pPr algn="ctr"/>
            <a:endParaRPr lang="en-GB" sz="2400" dirty="0"/>
          </a:p>
          <a:p>
            <a:pPr algn="ctr"/>
            <a:r>
              <a:rPr lang="en-GB" sz="2400" dirty="0"/>
              <a:t>If a stranger were to pick it up and read it, would they know how to support your child? </a:t>
            </a:r>
          </a:p>
          <a:p>
            <a:pPr algn="ctr"/>
            <a:endParaRPr lang="en-GB" sz="2400" dirty="0"/>
          </a:p>
          <a:p>
            <a:pPr algn="ctr"/>
            <a:r>
              <a:rPr lang="en-GB" sz="2400" dirty="0"/>
              <a:t>The EHCP should be succinct, clear and specific.</a:t>
            </a:r>
          </a:p>
          <a:p>
            <a:pPr algn="ctr"/>
            <a:endParaRPr lang="en-GB" sz="2400" dirty="0"/>
          </a:p>
        </p:txBody>
      </p:sp>
      <p:sp>
        <p:nvSpPr>
          <p:cNvPr id="3" name="Slide Number Placeholder 2">
            <a:extLst>
              <a:ext uri="{FF2B5EF4-FFF2-40B4-BE49-F238E27FC236}">
                <a16:creationId xmlns:a16="http://schemas.microsoft.com/office/drawing/2014/main" id="{F218B867-6B28-49B3-9FAE-7054C4776EE3}"/>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17</a:t>
            </a:fld>
            <a:endParaRPr lang="en-GB">
              <a:solidFill>
                <a:srgbClr val="002F5D">
                  <a:tint val="75000"/>
                </a:srgbClr>
              </a:solidFill>
            </a:endParaRPr>
          </a:p>
        </p:txBody>
      </p:sp>
    </p:spTree>
    <p:extLst>
      <p:ext uri="{BB962C8B-B14F-4D97-AF65-F5344CB8AC3E}">
        <p14:creationId xmlns:p14="http://schemas.microsoft.com/office/powerpoint/2010/main" val="4099349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361134" y="1418166"/>
            <a:ext cx="2699142" cy="2753141"/>
          </a:xfrm>
          <a:prstGeom prst="wedgeEllipseCallout">
            <a:avLst>
              <a:gd name="adj1" fmla="val -51475"/>
              <a:gd name="adj2" fmla="val -536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What is specificity and how do I make things SMART?</a:t>
            </a:r>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361134" y="4533284"/>
            <a:ext cx="9676718" cy="2044557"/>
          </a:xfrm>
          <a:prstGeom prst="wedgeRoundRectCallout">
            <a:avLst>
              <a:gd name="adj1" fmla="val 40175"/>
              <a:gd name="adj2" fmla="val 60197"/>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A SMART Outcome should look to what should be achieved by the end of the next Key Stage – smaller breakdowns of the outcomes can be included in School SEN Support Plans or equivalent.</a:t>
            </a:r>
          </a:p>
          <a:p>
            <a:pPr algn="ctr"/>
            <a:r>
              <a:rPr lang="en-GB" sz="2400" dirty="0"/>
              <a:t>From Year 9, PFA outcomes </a:t>
            </a:r>
            <a:r>
              <a:rPr lang="en-GB" sz="2400" b="1" dirty="0"/>
              <a:t>must </a:t>
            </a:r>
            <a:r>
              <a:rPr lang="en-GB" sz="2400" dirty="0"/>
              <a:t> be included (see next slide) </a:t>
            </a:r>
          </a:p>
          <a:p>
            <a:pPr algn="ctr"/>
            <a:endParaRPr lang="en-GB" sz="2400" dirty="0"/>
          </a:p>
        </p:txBody>
      </p:sp>
      <p:graphicFrame>
        <p:nvGraphicFramePr>
          <p:cNvPr id="7" name="Table 6">
            <a:extLst>
              <a:ext uri="{FF2B5EF4-FFF2-40B4-BE49-F238E27FC236}">
                <a16:creationId xmlns:a16="http://schemas.microsoft.com/office/drawing/2014/main" id="{2877704A-A77C-446C-BB77-84E626D11033}"/>
              </a:ext>
            </a:extLst>
          </p:cNvPr>
          <p:cNvGraphicFramePr>
            <a:graphicFrameLocks noGrp="1"/>
          </p:cNvGraphicFramePr>
          <p:nvPr>
            <p:extLst>
              <p:ext uri="{D42A27DB-BD31-4B8C-83A1-F6EECF244321}">
                <p14:modId xmlns:p14="http://schemas.microsoft.com/office/powerpoint/2010/main" val="93797734"/>
              </p:ext>
            </p:extLst>
          </p:nvPr>
        </p:nvGraphicFramePr>
        <p:xfrm>
          <a:off x="3834669" y="1437487"/>
          <a:ext cx="6108065" cy="1063566"/>
        </p:xfrm>
        <a:graphic>
          <a:graphicData uri="http://schemas.openxmlformats.org/drawingml/2006/table">
            <a:tbl>
              <a:tblPr firstRow="1" firstCol="1" bandRow="1" bandCol="1"/>
              <a:tblGrid>
                <a:gridCol w="2964180">
                  <a:extLst>
                    <a:ext uri="{9D8B030D-6E8A-4147-A177-3AD203B41FA5}">
                      <a16:colId xmlns:a16="http://schemas.microsoft.com/office/drawing/2014/main" val="2213528648"/>
                    </a:ext>
                  </a:extLst>
                </a:gridCol>
                <a:gridCol w="1890395">
                  <a:extLst>
                    <a:ext uri="{9D8B030D-6E8A-4147-A177-3AD203B41FA5}">
                      <a16:colId xmlns:a16="http://schemas.microsoft.com/office/drawing/2014/main" val="675896334"/>
                    </a:ext>
                  </a:extLst>
                </a:gridCol>
                <a:gridCol w="1253490">
                  <a:extLst>
                    <a:ext uri="{9D8B030D-6E8A-4147-A177-3AD203B41FA5}">
                      <a16:colId xmlns:a16="http://schemas.microsoft.com/office/drawing/2014/main" val="4013515640"/>
                    </a:ext>
                  </a:extLst>
                </a:gridCol>
              </a:tblGrid>
              <a:tr h="194886">
                <a:tc>
                  <a:txBody>
                    <a:bodyPr/>
                    <a:lstStyle/>
                    <a:p>
                      <a:pPr algn="ctr">
                        <a:spcBef>
                          <a:spcPts val="300"/>
                        </a:spcBef>
                        <a:spcAft>
                          <a:spcPts val="300"/>
                        </a:spcAft>
                        <a:tabLst>
                          <a:tab pos="-457200" algn="l"/>
                          <a:tab pos="2743200" algn="ctr"/>
                          <a:tab pos="5486400" algn="r"/>
                        </a:tabLst>
                      </a:pPr>
                      <a:r>
                        <a:rPr lang="en-GB" sz="1200" b="1" dirty="0">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All outcomes sought</a:t>
                      </a:r>
                      <a:endParaRPr lang="en-GB" sz="2000" b="1" dirty="0">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2743200" algn="ctr"/>
                          <a:tab pos="5486400" algn="r"/>
                        </a:tabLst>
                      </a:pPr>
                      <a:r>
                        <a:rPr lang="en-GB" sz="1200" b="1">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Timescales to achieve</a:t>
                      </a:r>
                      <a:endParaRPr lang="en-GB" sz="2000" b="1">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2743200" algn="ctr"/>
                          <a:tab pos="5486400" algn="r"/>
                        </a:tabLst>
                      </a:pPr>
                      <a:r>
                        <a:rPr lang="en-GB" sz="1200" b="1">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Date of review</a:t>
                      </a:r>
                      <a:endParaRPr lang="en-GB" sz="2000" b="1">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0534429"/>
                  </a:ext>
                </a:extLst>
              </a:tr>
              <a:tr h="825013">
                <a:tc>
                  <a:txBody>
                    <a:bodyPr/>
                    <a:lstStyle/>
                    <a:p>
                      <a:pPr>
                        <a:spcBef>
                          <a:spcPts val="300"/>
                        </a:spcBef>
                        <a:spcAft>
                          <a:spcPts val="300"/>
                        </a:spcAft>
                        <a:tabLst>
                          <a:tab pos="-457200" algn="l"/>
                          <a:tab pos="2743200" algn="ctr"/>
                          <a:tab pos="5486400" algn="r"/>
                        </a:tabLst>
                      </a:pPr>
                      <a:r>
                        <a:rPr lang="en-GB" sz="1200" b="1" dirty="0">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Outcome  1 </a:t>
                      </a:r>
                    </a:p>
                    <a:p>
                      <a:pPr>
                        <a:spcBef>
                          <a:spcPts val="300"/>
                        </a:spcBef>
                        <a:spcAft>
                          <a:spcPts val="300"/>
                        </a:spcAft>
                        <a:tabLst>
                          <a:tab pos="-457200" algn="l"/>
                          <a:tab pos="2743200" algn="ctr"/>
                          <a:tab pos="5486400" algn="r"/>
                        </a:tabLst>
                      </a:pPr>
                      <a:r>
                        <a:rPr lang="en-GB" sz="2000" dirty="0">
                          <a:solidFill>
                            <a:schemeClr val="accent6">
                              <a:lumMod val="10000"/>
                            </a:schemeClr>
                          </a:solidFill>
                        </a:rPr>
                        <a:t>Joey will be able to identify the 100 CVC words</a:t>
                      </a:r>
                      <a:endParaRPr lang="en-GB" sz="2000" b="1" dirty="0">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457200" algn="l"/>
                          <a:tab pos="2743200" algn="ctr"/>
                          <a:tab pos="5486400" algn="r"/>
                        </a:tabLst>
                      </a:pPr>
                      <a:r>
                        <a:rPr lang="en-GB" sz="1200" b="0" dirty="0">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By the end of KS1</a:t>
                      </a:r>
                      <a:endParaRPr lang="en-GB" sz="2000" b="1" dirty="0">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457200" algn="l"/>
                          <a:tab pos="2743200" algn="ctr"/>
                          <a:tab pos="5486400" algn="r"/>
                        </a:tabLst>
                      </a:pPr>
                      <a:r>
                        <a:rPr lang="en-GB" sz="1200" b="0" dirty="0">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Annual Review</a:t>
                      </a:r>
                      <a:endParaRPr lang="en-GB" sz="2000" b="1" dirty="0">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1106728"/>
                  </a:ext>
                </a:extLst>
              </a:tr>
            </a:tbl>
          </a:graphicData>
        </a:graphic>
      </p:graphicFrame>
      <p:graphicFrame>
        <p:nvGraphicFramePr>
          <p:cNvPr id="8" name="Table 7">
            <a:extLst>
              <a:ext uri="{FF2B5EF4-FFF2-40B4-BE49-F238E27FC236}">
                <a16:creationId xmlns:a16="http://schemas.microsoft.com/office/drawing/2014/main" id="{C2934EF5-5BF3-4956-BAFE-04E49F3CC26C}"/>
              </a:ext>
            </a:extLst>
          </p:cNvPr>
          <p:cNvGraphicFramePr>
            <a:graphicFrameLocks noGrp="1"/>
          </p:cNvGraphicFramePr>
          <p:nvPr>
            <p:extLst>
              <p:ext uri="{D42A27DB-BD31-4B8C-83A1-F6EECF244321}">
                <p14:modId xmlns:p14="http://schemas.microsoft.com/office/powerpoint/2010/main" val="4111213156"/>
              </p:ext>
            </p:extLst>
          </p:nvPr>
        </p:nvGraphicFramePr>
        <p:xfrm>
          <a:off x="3834669" y="2632067"/>
          <a:ext cx="6114415" cy="1539240"/>
        </p:xfrm>
        <a:graphic>
          <a:graphicData uri="http://schemas.openxmlformats.org/drawingml/2006/table">
            <a:tbl>
              <a:tblPr firstRow="1" firstCol="1" lastRow="1" lastCol="1" bandRow="1" bandCol="1"/>
              <a:tblGrid>
                <a:gridCol w="2529205">
                  <a:extLst>
                    <a:ext uri="{9D8B030D-6E8A-4147-A177-3AD203B41FA5}">
                      <a16:colId xmlns:a16="http://schemas.microsoft.com/office/drawing/2014/main" val="356166401"/>
                    </a:ext>
                  </a:extLst>
                </a:gridCol>
                <a:gridCol w="1674495">
                  <a:extLst>
                    <a:ext uri="{9D8B030D-6E8A-4147-A177-3AD203B41FA5}">
                      <a16:colId xmlns:a16="http://schemas.microsoft.com/office/drawing/2014/main" val="950053445"/>
                    </a:ext>
                  </a:extLst>
                </a:gridCol>
                <a:gridCol w="1910715">
                  <a:extLst>
                    <a:ext uri="{9D8B030D-6E8A-4147-A177-3AD203B41FA5}">
                      <a16:colId xmlns:a16="http://schemas.microsoft.com/office/drawing/2014/main" val="627027092"/>
                    </a:ext>
                  </a:extLst>
                </a:gridCol>
              </a:tblGrid>
              <a:tr h="0">
                <a:tc>
                  <a:txBody>
                    <a:bodyPr/>
                    <a:lstStyle/>
                    <a:p>
                      <a:pPr algn="ctr">
                        <a:spcBef>
                          <a:spcPts val="300"/>
                        </a:spcBef>
                        <a:spcAft>
                          <a:spcPts val="300"/>
                        </a:spcAft>
                        <a:tabLst>
                          <a:tab pos="-457200" algn="l"/>
                          <a:tab pos="2743200" algn="ctr"/>
                          <a:tab pos="5486400" algn="r"/>
                        </a:tabLst>
                      </a:pPr>
                      <a:r>
                        <a:rPr lang="en-GB" sz="1200" b="1" dirty="0">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What support do I need to achieve these outcomes?</a:t>
                      </a:r>
                      <a:endParaRPr lang="en-GB" sz="2000" b="1" dirty="0">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2743200" algn="ctr"/>
                          <a:tab pos="5486400" algn="r"/>
                        </a:tabLst>
                      </a:pPr>
                      <a:r>
                        <a:rPr lang="en-GB" sz="1200" b="1" dirty="0">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Who is going to provide </a:t>
                      </a:r>
                      <a:br>
                        <a:rPr lang="en-GB" sz="1200" b="1" dirty="0">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br>
                      <a:r>
                        <a:rPr lang="en-GB" sz="1200" b="1" dirty="0">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the support?</a:t>
                      </a:r>
                      <a:endParaRPr lang="en-GB" sz="2000" b="1" dirty="0">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2743200" algn="ctr"/>
                          <a:tab pos="5486400" algn="r"/>
                        </a:tabLst>
                      </a:pPr>
                      <a:r>
                        <a:rPr lang="en-GB" sz="1200" b="1">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How often is the support going to be provided, when will it be reviewed and by whom?</a:t>
                      </a:r>
                      <a:endParaRPr lang="en-GB" sz="2000" b="1">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5939838"/>
                  </a:ext>
                </a:extLst>
              </a:tr>
              <a:tr h="0">
                <a:tc>
                  <a:txBody>
                    <a:bodyPr/>
                    <a:lstStyle/>
                    <a:p>
                      <a:pPr>
                        <a:spcBef>
                          <a:spcPts val="300"/>
                        </a:spcBef>
                        <a:spcAft>
                          <a:spcPts val="300"/>
                        </a:spcAft>
                        <a:tabLst>
                          <a:tab pos="-457200" algn="l"/>
                          <a:tab pos="2743200" algn="ctr"/>
                          <a:tab pos="5486400" algn="r"/>
                        </a:tabLst>
                      </a:pPr>
                      <a:r>
                        <a:rPr lang="en-GB" sz="1200" b="1" dirty="0">
                          <a:solidFill>
                            <a:schemeClr val="accent6">
                              <a:lumMod val="10000"/>
                            </a:schemeClr>
                          </a:solidFill>
                          <a:effectLst/>
                          <a:latin typeface="Arial" panose="020B0604020202020204" pitchFamily="34" charset="0"/>
                          <a:ea typeface="Calibri" panose="020F0502020204030204" pitchFamily="34" charset="0"/>
                          <a:cs typeface="Arial" panose="020B0604020202020204" pitchFamily="34" charset="0"/>
                        </a:rPr>
                        <a:t>Provision to meet Outcome 1 </a:t>
                      </a:r>
                      <a:endParaRPr lang="en-GB" sz="1200" b="1" dirty="0">
                        <a:solidFill>
                          <a:schemeClr val="accent6">
                            <a:lumMod val="10000"/>
                          </a:schemeClr>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spcBef>
                          <a:spcPts val="300"/>
                        </a:spcBef>
                        <a:spcAft>
                          <a:spcPts val="300"/>
                        </a:spcAft>
                        <a:buFont typeface="Symbol" panose="05050102010706020507" pitchFamily="18" charset="2"/>
                        <a:buChar char=""/>
                        <a:tabLst>
                          <a:tab pos="228600" algn="l"/>
                        </a:tabLst>
                      </a:pPr>
                      <a:r>
                        <a:rPr lang="en-GB" sz="1200" dirty="0">
                          <a:solidFill>
                            <a:schemeClr val="accent6">
                              <a:lumMod val="10000"/>
                            </a:schemeClr>
                          </a:solidFill>
                          <a:effectLst/>
                          <a:latin typeface="Arial" panose="020B0604020202020204" pitchFamily="34" charset="0"/>
                          <a:ea typeface="Calibri" panose="020F0502020204030204" pitchFamily="34" charset="0"/>
                          <a:cs typeface="Times New Roman" panose="02020603050405020304" pitchFamily="18" charset="0"/>
                        </a:rPr>
                        <a:t>Joey will require </a:t>
                      </a:r>
                      <a:r>
                        <a:rPr lang="en-GB" sz="1200" dirty="0" err="1">
                          <a:solidFill>
                            <a:schemeClr val="accent6">
                              <a:lumMod val="10000"/>
                            </a:schemeClr>
                          </a:solidFill>
                        </a:rPr>
                        <a:t>require</a:t>
                      </a:r>
                      <a:r>
                        <a:rPr lang="en-GB" sz="1200" dirty="0">
                          <a:solidFill>
                            <a:schemeClr val="accent6">
                              <a:lumMod val="10000"/>
                            </a:schemeClr>
                          </a:solidFill>
                        </a:rPr>
                        <a:t> a 20 minute literacy intervention in small groups of up to 4 children </a:t>
                      </a:r>
                      <a:endParaRPr lang="en-GB" sz="1200" dirty="0">
                        <a:solidFill>
                          <a:schemeClr val="accent6">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200" dirty="0">
                          <a:solidFill>
                            <a:schemeClr val="accent6">
                              <a:lumMod val="10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chemeClr val="accent6">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300"/>
                        </a:spcBef>
                        <a:spcAft>
                          <a:spcPts val="300"/>
                        </a:spcAft>
                      </a:pPr>
                      <a:r>
                        <a:rPr lang="en-GB" sz="1200" dirty="0">
                          <a:solidFill>
                            <a:schemeClr val="accent6">
                              <a:lumMod val="10000"/>
                            </a:schemeClr>
                          </a:solidFill>
                          <a:effectLst/>
                          <a:latin typeface="Arial" panose="020B0604020202020204" pitchFamily="34" charset="0"/>
                          <a:ea typeface="Calibri" panose="020F0502020204030204" pitchFamily="34" charset="0"/>
                          <a:cs typeface="Times New Roman" panose="02020603050405020304" pitchFamily="18" charset="0"/>
                        </a:rPr>
                        <a:t>Class Teacher,</a:t>
                      </a:r>
                      <a:endParaRPr lang="en-GB" sz="1200" dirty="0">
                        <a:solidFill>
                          <a:schemeClr val="accent6">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300"/>
                        </a:spcBef>
                        <a:spcAft>
                          <a:spcPts val="300"/>
                        </a:spcAft>
                      </a:pPr>
                      <a:r>
                        <a:rPr lang="en-GB" sz="1200" dirty="0">
                          <a:solidFill>
                            <a:schemeClr val="accent6">
                              <a:lumMod val="10000"/>
                            </a:schemeClr>
                          </a:solidFill>
                          <a:effectLst/>
                          <a:latin typeface="Arial" panose="020B0604020202020204" pitchFamily="34" charset="0"/>
                          <a:ea typeface="Calibri" panose="020F0502020204030204" pitchFamily="34" charset="0"/>
                          <a:cs typeface="Times New Roman" panose="02020603050405020304" pitchFamily="18" charset="0"/>
                        </a:rPr>
                        <a:t>Teaching Assistant</a:t>
                      </a:r>
                      <a:endParaRPr lang="en-GB" sz="1200" dirty="0">
                        <a:solidFill>
                          <a:schemeClr val="accent6">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200" dirty="0">
                          <a:solidFill>
                            <a:schemeClr val="accent6">
                              <a:lumMod val="10000"/>
                            </a:schemeClr>
                          </a:solidFill>
                          <a:effectLst/>
                          <a:latin typeface="Arial" panose="020B0604020202020204" pitchFamily="34" charset="0"/>
                          <a:ea typeface="Calibri" panose="020F0502020204030204" pitchFamily="34" charset="0"/>
                          <a:cs typeface="Times New Roman" panose="02020603050405020304" pitchFamily="18" charset="0"/>
                        </a:rPr>
                        <a:t>Twice a week; reviewed termly by SENCo, school staff and Parents</a:t>
                      </a:r>
                      <a:endParaRPr lang="en-GB" sz="1200" dirty="0">
                        <a:solidFill>
                          <a:schemeClr val="accent6">
                            <a:lumMod val="1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8614954"/>
                  </a:ext>
                </a:extLst>
              </a:tr>
            </a:tbl>
          </a:graphicData>
        </a:graphic>
      </p:graphicFrame>
      <p:sp>
        <p:nvSpPr>
          <p:cNvPr id="3" name="Slide Number Placeholder 2">
            <a:extLst>
              <a:ext uri="{FF2B5EF4-FFF2-40B4-BE49-F238E27FC236}">
                <a16:creationId xmlns:a16="http://schemas.microsoft.com/office/drawing/2014/main" id="{35C41E3F-3F18-49FC-AA72-09E5D85548CF}"/>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18</a:t>
            </a:fld>
            <a:endParaRPr lang="en-GB">
              <a:solidFill>
                <a:srgbClr val="002F5D">
                  <a:tint val="75000"/>
                </a:srgbClr>
              </a:solidFill>
            </a:endParaRPr>
          </a:p>
        </p:txBody>
      </p:sp>
    </p:spTree>
    <p:extLst>
      <p:ext uri="{BB962C8B-B14F-4D97-AF65-F5344CB8AC3E}">
        <p14:creationId xmlns:p14="http://schemas.microsoft.com/office/powerpoint/2010/main" val="3070137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D1A2A-9D5F-4EED-8F03-DFF26170BDE5}"/>
              </a:ext>
            </a:extLst>
          </p:cNvPr>
          <p:cNvSpPr>
            <a:spLocks noGrp="1"/>
          </p:cNvSpPr>
          <p:nvPr>
            <p:ph type="title"/>
          </p:nvPr>
        </p:nvSpPr>
        <p:spPr>
          <a:xfrm>
            <a:off x="609600" y="532021"/>
            <a:ext cx="8558741" cy="1143000"/>
          </a:xfrm>
        </p:spPr>
        <p:txBody>
          <a:bodyPr/>
          <a:lstStyle/>
          <a:p>
            <a:r>
              <a:rPr lang="en-GB" dirty="0"/>
              <a:t>Preparing for Adulthood (</a:t>
            </a:r>
            <a:r>
              <a:rPr lang="en-GB" dirty="0" err="1"/>
              <a:t>PfA</a:t>
            </a:r>
            <a:r>
              <a:rPr lang="en-GB" dirty="0"/>
              <a:t>) Outcomes</a:t>
            </a:r>
          </a:p>
        </p:txBody>
      </p:sp>
      <p:sp>
        <p:nvSpPr>
          <p:cNvPr id="3" name="Content Placeholder 2">
            <a:extLst>
              <a:ext uri="{FF2B5EF4-FFF2-40B4-BE49-F238E27FC236}">
                <a16:creationId xmlns:a16="http://schemas.microsoft.com/office/drawing/2014/main" id="{AAA909A6-5308-4454-B95E-A8F52A57A146}"/>
              </a:ext>
            </a:extLst>
          </p:cNvPr>
          <p:cNvSpPr>
            <a:spLocks noGrp="1"/>
          </p:cNvSpPr>
          <p:nvPr>
            <p:ph idx="1"/>
          </p:nvPr>
        </p:nvSpPr>
        <p:spPr>
          <a:xfrm>
            <a:off x="609600" y="2057400"/>
            <a:ext cx="9242164" cy="4525433"/>
          </a:xfrm>
        </p:spPr>
        <p:txBody>
          <a:bodyPr>
            <a:normAutofit fontScale="62500" lnSpcReduction="20000"/>
          </a:bodyPr>
          <a:lstStyle/>
          <a:p>
            <a:pPr marL="273050" indent="-273050"/>
            <a:r>
              <a:rPr lang="en-GB" dirty="0"/>
              <a:t>Higher Education and/or employment - including exploring different</a:t>
            </a:r>
            <a:r>
              <a:rPr lang="en-GB" sz="3700" dirty="0"/>
              <a:t> employment </a:t>
            </a:r>
            <a:r>
              <a:rPr lang="en-GB" dirty="0"/>
              <a:t>options, such as support for becoming self-employed and help from supported employment agencies</a:t>
            </a:r>
          </a:p>
          <a:p>
            <a:pPr marL="273050" indent="-273050"/>
            <a:endParaRPr lang="en-GB" dirty="0"/>
          </a:p>
          <a:p>
            <a:pPr marL="273050" indent="-273050"/>
            <a:r>
              <a:rPr lang="en-GB" dirty="0"/>
              <a:t>Independent living - this means young people have choice, control and freedom over their lives and the support they have, their accommodation and living arrangements, including supported living </a:t>
            </a:r>
          </a:p>
          <a:p>
            <a:pPr marL="273050" indent="-273050"/>
            <a:endParaRPr lang="en-GB" dirty="0"/>
          </a:p>
          <a:p>
            <a:pPr marL="273050" indent="-273050"/>
            <a:r>
              <a:rPr lang="en-GB" dirty="0"/>
              <a:t>Participating in society - including having friends and supportive relationships, and participating in, and contributing to, the local community </a:t>
            </a:r>
          </a:p>
          <a:p>
            <a:pPr marL="273050" indent="-273050"/>
            <a:endParaRPr lang="en-GB" dirty="0"/>
          </a:p>
          <a:p>
            <a:pPr marL="273050" indent="-273050"/>
            <a:r>
              <a:rPr lang="en-GB" dirty="0"/>
              <a:t>Being as healthy as possible in adult life - ensuring access to the right health professionals who understand the young person’s learning difficulties and disabilities.</a:t>
            </a:r>
          </a:p>
          <a:p>
            <a:endParaRPr lang="en-GB" dirty="0"/>
          </a:p>
        </p:txBody>
      </p:sp>
      <p:sp>
        <p:nvSpPr>
          <p:cNvPr id="4" name="Slide Number Placeholder 3">
            <a:extLst>
              <a:ext uri="{FF2B5EF4-FFF2-40B4-BE49-F238E27FC236}">
                <a16:creationId xmlns:a16="http://schemas.microsoft.com/office/drawing/2014/main" id="{24134110-96A1-4451-852C-933AEC7447E3}"/>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19</a:t>
            </a:fld>
            <a:endParaRPr lang="en-GB">
              <a:solidFill>
                <a:srgbClr val="002F5D">
                  <a:tint val="75000"/>
                </a:srgbClr>
              </a:solidFill>
            </a:endParaRPr>
          </a:p>
        </p:txBody>
      </p:sp>
    </p:spTree>
    <p:extLst>
      <p:ext uri="{BB962C8B-B14F-4D97-AF65-F5344CB8AC3E}">
        <p14:creationId xmlns:p14="http://schemas.microsoft.com/office/powerpoint/2010/main" val="3837798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1AE9-0B13-4352-ABD8-FEC8960D5179}"/>
              </a:ext>
            </a:extLst>
          </p:cNvPr>
          <p:cNvSpPr>
            <a:spLocks noGrp="1"/>
          </p:cNvSpPr>
          <p:nvPr>
            <p:ph type="title"/>
          </p:nvPr>
        </p:nvSpPr>
        <p:spPr>
          <a:xfrm>
            <a:off x="264441" y="3413124"/>
            <a:ext cx="9731300" cy="2943227"/>
          </a:xfrm>
        </p:spPr>
        <p:txBody>
          <a:bodyPr/>
          <a:lstStyle/>
          <a:p>
            <a:r>
              <a:rPr lang="en-GB" sz="3600" b="0" dirty="0"/>
              <a:t>Jo Hedley – Strategic Improvement Manager</a:t>
            </a:r>
            <a:br>
              <a:rPr lang="en-GB" sz="3600" b="0" dirty="0"/>
            </a:br>
            <a:r>
              <a:rPr lang="en-GB" sz="3600" b="0" dirty="0"/>
              <a:t>David Rhodes – Team Leader (North)</a:t>
            </a:r>
            <a:br>
              <a:rPr lang="en-GB" sz="3600" b="0" dirty="0"/>
            </a:br>
            <a:r>
              <a:rPr lang="en-GB" sz="3600" b="0" dirty="0"/>
              <a:t>Michelle Docking - Team Leader (South)</a:t>
            </a:r>
            <a:br>
              <a:rPr lang="en-GB" sz="3600" b="0" dirty="0"/>
            </a:br>
            <a:r>
              <a:rPr lang="en-GB" sz="3600" b="0" dirty="0"/>
              <a:t>Sally Hamilton – Senior Casework Officer</a:t>
            </a:r>
            <a:br>
              <a:rPr lang="en-GB" sz="3600" b="0" dirty="0"/>
            </a:br>
            <a:r>
              <a:rPr lang="en-GB" sz="3600" b="0" dirty="0"/>
              <a:t>Harlee Gowler – Senior Casework Officer</a:t>
            </a:r>
          </a:p>
        </p:txBody>
      </p:sp>
      <p:sp>
        <p:nvSpPr>
          <p:cNvPr id="3" name="Text Placeholder 2">
            <a:extLst>
              <a:ext uri="{FF2B5EF4-FFF2-40B4-BE49-F238E27FC236}">
                <a16:creationId xmlns:a16="http://schemas.microsoft.com/office/drawing/2014/main" id="{CB6CBB65-1F1A-4138-B0B1-42205BDB98EF}"/>
              </a:ext>
            </a:extLst>
          </p:cNvPr>
          <p:cNvSpPr>
            <a:spLocks noGrp="1"/>
          </p:cNvSpPr>
          <p:nvPr>
            <p:ph type="body" idx="1"/>
          </p:nvPr>
        </p:nvSpPr>
        <p:spPr>
          <a:xfrm>
            <a:off x="400366" y="718219"/>
            <a:ext cx="10363200" cy="2323744"/>
          </a:xfrm>
        </p:spPr>
        <p:txBody>
          <a:bodyPr/>
          <a:lstStyle/>
          <a:p>
            <a:r>
              <a:rPr lang="en-GB" b="1" dirty="0"/>
              <a:t>Cambridgeshire’s </a:t>
            </a:r>
          </a:p>
          <a:p>
            <a:r>
              <a:rPr lang="en-GB" b="1" dirty="0"/>
              <a:t>Statutory Assessment Team </a:t>
            </a:r>
          </a:p>
          <a:p>
            <a:r>
              <a:rPr lang="en-GB" b="1" dirty="0"/>
              <a:t>(SAT) Managers </a:t>
            </a:r>
          </a:p>
        </p:txBody>
      </p:sp>
      <p:sp>
        <p:nvSpPr>
          <p:cNvPr id="4" name="Slide Number Placeholder 3">
            <a:extLst>
              <a:ext uri="{FF2B5EF4-FFF2-40B4-BE49-F238E27FC236}">
                <a16:creationId xmlns:a16="http://schemas.microsoft.com/office/drawing/2014/main" id="{17FCB473-8B0C-4011-BDB0-B4B5657082E9}"/>
              </a:ext>
            </a:extLst>
          </p:cNvPr>
          <p:cNvSpPr>
            <a:spLocks noGrp="1"/>
          </p:cNvSpPr>
          <p:nvPr>
            <p:ph type="sldNum" sz="quarter" idx="12"/>
          </p:nvPr>
        </p:nvSpPr>
        <p:spPr/>
        <p:txBody>
          <a:bodyPr/>
          <a:lstStyle/>
          <a:p>
            <a:pPr>
              <a:defRPr/>
            </a:pPr>
            <a:fld id="{DA6905AD-A0C2-43D3-9F6A-4610DD3BBCD8}" type="slidenum">
              <a:rPr lang="en-GB" smtClean="0">
                <a:solidFill>
                  <a:srgbClr val="002F5D">
                    <a:tint val="75000"/>
                  </a:srgbClr>
                </a:solidFill>
              </a:rPr>
              <a:pPr>
                <a:defRPr/>
              </a:pPr>
              <a:t>2</a:t>
            </a:fld>
            <a:endParaRPr lang="en-GB">
              <a:solidFill>
                <a:srgbClr val="002F5D">
                  <a:tint val="75000"/>
                </a:srgbClr>
              </a:solidFill>
            </a:endParaRPr>
          </a:p>
        </p:txBody>
      </p:sp>
    </p:spTree>
    <p:extLst>
      <p:ext uri="{BB962C8B-B14F-4D97-AF65-F5344CB8AC3E}">
        <p14:creationId xmlns:p14="http://schemas.microsoft.com/office/powerpoint/2010/main" val="1974847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609600" y="1571947"/>
            <a:ext cx="4207897" cy="4633644"/>
          </a:xfrm>
          <a:prstGeom prst="wedgeEllipseCallout">
            <a:avLst>
              <a:gd name="adj1" fmla="val -60989"/>
              <a:gd name="adj2" fmla="val -589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I have had the first draft, but I don’t agree with what is in there or things are missing – what can I do, who can I talk to? </a:t>
            </a:r>
          </a:p>
          <a:p>
            <a:pPr algn="ctr"/>
            <a:endParaRPr lang="en-GB" sz="2400" dirty="0"/>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5116168" y="1500027"/>
            <a:ext cx="4777846" cy="4517714"/>
          </a:xfrm>
          <a:prstGeom prst="wedgeRoundRectCallout">
            <a:avLst>
              <a:gd name="adj1" fmla="val 47865"/>
              <a:gd name="adj2" fmla="val 6168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In the first instance, talk to you CWO, things may have been left out in error and can be easily resolved, or they may be able to provide further information/advice about why it wasn’t included.  It is also a good idea to speak with School staff, SENDIASS and Pinpoint if you require advice.</a:t>
            </a:r>
          </a:p>
          <a:p>
            <a:pPr algn="ctr"/>
            <a:endParaRPr lang="en-GB" sz="2400" dirty="0"/>
          </a:p>
        </p:txBody>
      </p:sp>
      <p:sp>
        <p:nvSpPr>
          <p:cNvPr id="3" name="Slide Number Placeholder 2">
            <a:extLst>
              <a:ext uri="{FF2B5EF4-FFF2-40B4-BE49-F238E27FC236}">
                <a16:creationId xmlns:a16="http://schemas.microsoft.com/office/drawing/2014/main" id="{26DCF186-9564-4750-9A53-4F28CA7AC545}"/>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20</a:t>
            </a:fld>
            <a:endParaRPr lang="en-GB">
              <a:solidFill>
                <a:srgbClr val="002F5D">
                  <a:tint val="75000"/>
                </a:srgbClr>
              </a:solidFill>
            </a:endParaRPr>
          </a:p>
        </p:txBody>
      </p:sp>
    </p:spTree>
    <p:extLst>
      <p:ext uri="{BB962C8B-B14F-4D97-AF65-F5344CB8AC3E}">
        <p14:creationId xmlns:p14="http://schemas.microsoft.com/office/powerpoint/2010/main" val="3947522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457200" y="1507958"/>
            <a:ext cx="4243137" cy="4831197"/>
          </a:xfrm>
          <a:prstGeom prst="wedgeEllipseCallout">
            <a:avLst>
              <a:gd name="adj1" fmla="val -51882"/>
              <a:gd name="adj2" fmla="val -555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t>I’m being asked to consider which school I might want / I want to ask for schools – how do I find out what the choices are?  How do I know what might be a good match?  Who can help me make decisions &amp; give me advice?  </a:t>
            </a:r>
          </a:p>
          <a:p>
            <a:pPr algn="ctr"/>
            <a:endParaRPr lang="en-GB" sz="2400" dirty="0"/>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5085345" y="1418167"/>
            <a:ext cx="4908888" cy="4613665"/>
          </a:xfrm>
          <a:prstGeom prst="wedgeRoundRectCallout">
            <a:avLst>
              <a:gd name="adj1" fmla="val 39848"/>
              <a:gd name="adj2" fmla="val 6715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SENDIASS and Pinpoint can give impartial advice.  </a:t>
            </a:r>
          </a:p>
          <a:p>
            <a:pPr algn="ctr"/>
            <a:endParaRPr lang="en-GB" sz="2400" dirty="0"/>
          </a:p>
          <a:p>
            <a:pPr algn="ctr"/>
            <a:r>
              <a:rPr lang="en-GB" sz="2400" dirty="0"/>
              <a:t>You can find details about special schools and specialist units in Cambridgeshire in the </a:t>
            </a:r>
            <a:r>
              <a:rPr lang="en-GB" sz="2400" dirty="0">
                <a:hlinkClick r:id="rId2"/>
              </a:rPr>
              <a:t>Cambridgeshire Online Directory</a:t>
            </a:r>
            <a:endParaRPr lang="en-GB" sz="2400" dirty="0"/>
          </a:p>
          <a:p>
            <a:pPr algn="ctr"/>
            <a:endParaRPr lang="en-GB" sz="2400" dirty="0"/>
          </a:p>
        </p:txBody>
      </p:sp>
      <p:sp>
        <p:nvSpPr>
          <p:cNvPr id="3" name="Slide Number Placeholder 2">
            <a:extLst>
              <a:ext uri="{FF2B5EF4-FFF2-40B4-BE49-F238E27FC236}">
                <a16:creationId xmlns:a16="http://schemas.microsoft.com/office/drawing/2014/main" id="{ED0ACA09-00E9-4F90-8FB7-025324B79EB5}"/>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21</a:t>
            </a:fld>
            <a:endParaRPr lang="en-GB">
              <a:solidFill>
                <a:srgbClr val="002F5D">
                  <a:tint val="75000"/>
                </a:srgbClr>
              </a:solidFill>
            </a:endParaRPr>
          </a:p>
        </p:txBody>
      </p:sp>
    </p:spTree>
    <p:extLst>
      <p:ext uri="{BB962C8B-B14F-4D97-AF65-F5344CB8AC3E}">
        <p14:creationId xmlns:p14="http://schemas.microsoft.com/office/powerpoint/2010/main" val="3869446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840496" y="2001118"/>
            <a:ext cx="3705727" cy="3067162"/>
          </a:xfrm>
          <a:prstGeom prst="wedgeEllipseCallout">
            <a:avLst>
              <a:gd name="adj1" fmla="val -57946"/>
              <a:gd name="adj2" fmla="val -435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There is no funding or placement named on the EHCP</a:t>
            </a:r>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4888970" y="1418167"/>
            <a:ext cx="4908888" cy="4613665"/>
          </a:xfrm>
          <a:prstGeom prst="wedgeRoundRectCallout">
            <a:avLst>
              <a:gd name="adj1" fmla="val 39848"/>
              <a:gd name="adj2" fmla="val 6715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We issue a Proposed EHCP document to ensure that the needs have been captured, outcomes are appropriate and that provision will meet need, then the LA consider the EHCP and determine appropriate funding allocation and give consideration to placement. </a:t>
            </a:r>
          </a:p>
          <a:p>
            <a:pPr algn="ctr"/>
            <a:endParaRPr lang="en-GB" sz="2400" dirty="0"/>
          </a:p>
        </p:txBody>
      </p:sp>
      <p:sp>
        <p:nvSpPr>
          <p:cNvPr id="3" name="Slide Number Placeholder 2">
            <a:extLst>
              <a:ext uri="{FF2B5EF4-FFF2-40B4-BE49-F238E27FC236}">
                <a16:creationId xmlns:a16="http://schemas.microsoft.com/office/drawing/2014/main" id="{D6484271-26C1-4E4E-BB81-4CF3B22E2B02}"/>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22</a:t>
            </a:fld>
            <a:endParaRPr lang="en-GB">
              <a:solidFill>
                <a:srgbClr val="002F5D">
                  <a:tint val="75000"/>
                </a:srgbClr>
              </a:solidFill>
            </a:endParaRPr>
          </a:p>
        </p:txBody>
      </p:sp>
    </p:spTree>
    <p:extLst>
      <p:ext uri="{BB962C8B-B14F-4D97-AF65-F5344CB8AC3E}">
        <p14:creationId xmlns:p14="http://schemas.microsoft.com/office/powerpoint/2010/main" val="3882737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AA05C-B62D-484D-B98E-8E7EC1334551}"/>
              </a:ext>
            </a:extLst>
          </p:cNvPr>
          <p:cNvSpPr>
            <a:spLocks noGrp="1"/>
          </p:cNvSpPr>
          <p:nvPr>
            <p:ph type="title"/>
          </p:nvPr>
        </p:nvSpPr>
        <p:spPr/>
        <p:txBody>
          <a:bodyPr/>
          <a:lstStyle/>
          <a:p>
            <a:r>
              <a:rPr lang="en-GB" dirty="0"/>
              <a:t>Resourcing</a:t>
            </a:r>
          </a:p>
        </p:txBody>
      </p:sp>
      <p:sp>
        <p:nvSpPr>
          <p:cNvPr id="3" name="Content Placeholder 2">
            <a:extLst>
              <a:ext uri="{FF2B5EF4-FFF2-40B4-BE49-F238E27FC236}">
                <a16:creationId xmlns:a16="http://schemas.microsoft.com/office/drawing/2014/main" id="{C334C79B-A60E-4C31-BE1E-6337254DF0B9}"/>
              </a:ext>
            </a:extLst>
          </p:cNvPr>
          <p:cNvSpPr>
            <a:spLocks noGrp="1"/>
          </p:cNvSpPr>
          <p:nvPr>
            <p:ph idx="1"/>
          </p:nvPr>
        </p:nvSpPr>
        <p:spPr>
          <a:xfrm>
            <a:off x="609600" y="2668713"/>
            <a:ext cx="9242164" cy="4525433"/>
          </a:xfrm>
        </p:spPr>
        <p:txBody>
          <a:bodyPr/>
          <a:lstStyle/>
          <a:p>
            <a:pPr indent="0" algn="ctr">
              <a:buNone/>
            </a:pPr>
            <a:r>
              <a:rPr lang="en-GB" dirty="0"/>
              <a:t>Once the EHCP has been written, it will be submitted to Panel for resourcing and consideration of placement.</a:t>
            </a:r>
          </a:p>
        </p:txBody>
      </p:sp>
      <p:sp>
        <p:nvSpPr>
          <p:cNvPr id="4" name="Slide Number Placeholder 3">
            <a:extLst>
              <a:ext uri="{FF2B5EF4-FFF2-40B4-BE49-F238E27FC236}">
                <a16:creationId xmlns:a16="http://schemas.microsoft.com/office/drawing/2014/main" id="{94348D54-51AE-40C9-B3AD-9448F7E0A9D2}"/>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23</a:t>
            </a:fld>
            <a:endParaRPr lang="en-GB">
              <a:solidFill>
                <a:srgbClr val="002F5D">
                  <a:tint val="75000"/>
                </a:srgbClr>
              </a:solidFill>
            </a:endParaRPr>
          </a:p>
        </p:txBody>
      </p:sp>
    </p:spTree>
    <p:extLst>
      <p:ext uri="{BB962C8B-B14F-4D97-AF65-F5344CB8AC3E}">
        <p14:creationId xmlns:p14="http://schemas.microsoft.com/office/powerpoint/2010/main" val="696461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87109-FA93-46D1-B714-DF95E2DCEDF5}"/>
              </a:ext>
            </a:extLst>
          </p:cNvPr>
          <p:cNvSpPr>
            <a:spLocks noGrp="1"/>
          </p:cNvSpPr>
          <p:nvPr>
            <p:ph type="title"/>
          </p:nvPr>
        </p:nvSpPr>
        <p:spPr/>
        <p:txBody>
          <a:bodyPr/>
          <a:lstStyle/>
          <a:p>
            <a:r>
              <a:rPr lang="en-GB" dirty="0"/>
              <a:t>Final EHCP – What Next?</a:t>
            </a:r>
          </a:p>
        </p:txBody>
      </p:sp>
      <p:sp>
        <p:nvSpPr>
          <p:cNvPr id="3" name="Content Placeholder 2">
            <a:extLst>
              <a:ext uri="{FF2B5EF4-FFF2-40B4-BE49-F238E27FC236}">
                <a16:creationId xmlns:a16="http://schemas.microsoft.com/office/drawing/2014/main" id="{14B7E6E9-375E-4592-B8D2-02E9AD9E03F8}"/>
              </a:ext>
            </a:extLst>
          </p:cNvPr>
          <p:cNvSpPr>
            <a:spLocks noGrp="1"/>
          </p:cNvSpPr>
          <p:nvPr>
            <p:ph idx="1"/>
          </p:nvPr>
        </p:nvSpPr>
        <p:spPr>
          <a:xfrm>
            <a:off x="609601" y="1418167"/>
            <a:ext cx="9242164" cy="4707467"/>
          </a:xfrm>
        </p:spPr>
        <p:txBody>
          <a:bodyPr>
            <a:normAutofit fontScale="85000" lnSpcReduction="10000"/>
          </a:bodyPr>
          <a:lstStyle/>
          <a:p>
            <a:pPr marL="273050" indent="-273050"/>
            <a:r>
              <a:rPr lang="en-GB" dirty="0"/>
              <a:t>Setting will implement the provision as detailed in the EHCP</a:t>
            </a:r>
          </a:p>
          <a:p>
            <a:pPr marL="273050" indent="-273050"/>
            <a:r>
              <a:rPr lang="en-GB" dirty="0"/>
              <a:t>If child is under 5, there must be an Annual Review within 6 months of the date the EHCP is made final,</a:t>
            </a:r>
          </a:p>
          <a:p>
            <a:pPr marL="273050" indent="-273050"/>
            <a:r>
              <a:rPr lang="en-GB" dirty="0"/>
              <a:t>If over 5, the Annual Review must be held within the first 12 months of the date the EHCP is made final.</a:t>
            </a:r>
          </a:p>
          <a:p>
            <a:pPr indent="0">
              <a:buNone/>
            </a:pPr>
            <a:endParaRPr lang="en-GB" dirty="0"/>
          </a:p>
          <a:p>
            <a:pPr indent="0" algn="ctr">
              <a:buNone/>
            </a:pPr>
            <a:r>
              <a:rPr lang="en-GB" b="1" dirty="0"/>
              <a:t>Any queries or concerns should be raised directly with your CWO. The letter issued with your final EHCP will advise who this is.</a:t>
            </a:r>
          </a:p>
        </p:txBody>
      </p:sp>
      <p:sp>
        <p:nvSpPr>
          <p:cNvPr id="4" name="Slide Number Placeholder 3">
            <a:extLst>
              <a:ext uri="{FF2B5EF4-FFF2-40B4-BE49-F238E27FC236}">
                <a16:creationId xmlns:a16="http://schemas.microsoft.com/office/drawing/2014/main" id="{B67690EB-7F31-4F0A-B9DF-66F9EFA1B6E9}"/>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24</a:t>
            </a:fld>
            <a:endParaRPr lang="en-GB">
              <a:solidFill>
                <a:srgbClr val="002F5D">
                  <a:tint val="75000"/>
                </a:srgbClr>
              </a:solidFill>
            </a:endParaRPr>
          </a:p>
        </p:txBody>
      </p:sp>
    </p:spTree>
    <p:extLst>
      <p:ext uri="{BB962C8B-B14F-4D97-AF65-F5344CB8AC3E}">
        <p14:creationId xmlns:p14="http://schemas.microsoft.com/office/powerpoint/2010/main" val="2424056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708918" y="1507958"/>
            <a:ext cx="3480023" cy="4225021"/>
          </a:xfrm>
          <a:prstGeom prst="wedgeEllipseCallout">
            <a:avLst>
              <a:gd name="adj1" fmla="val -57946"/>
              <a:gd name="adj2" fmla="val -435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What should it say to ensure my child gets the right support – if I want 1:1, a specific school etc</a:t>
            </a:r>
          </a:p>
          <a:p>
            <a:pPr algn="ctr"/>
            <a:endParaRPr lang="en-GB" sz="2400" dirty="0"/>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4628961" y="1418167"/>
            <a:ext cx="5293897" cy="4742001"/>
          </a:xfrm>
          <a:prstGeom prst="wedgeRoundRectCallout">
            <a:avLst>
              <a:gd name="adj1" fmla="val 41155"/>
              <a:gd name="adj2" fmla="val 5950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000" dirty="0"/>
              <a:t>The language used needs to be clear descriptions of provision, without using Should/Would/Could needs to be Must/Requires.  </a:t>
            </a:r>
          </a:p>
          <a:p>
            <a:pPr algn="ctr"/>
            <a:r>
              <a:rPr lang="en-GB" sz="2000" dirty="0"/>
              <a:t>We don’t advocate 1:1 as all EHCP’s should  be encouraging independence – ensuring the right interventions are in place to support and prepare.   </a:t>
            </a:r>
          </a:p>
          <a:p>
            <a:pPr algn="ctr"/>
            <a:r>
              <a:rPr lang="en-GB" sz="2000" dirty="0"/>
              <a:t>Parental preference is always considered, Parents have a right to express a preference and LA have duty to consider.  If requesting specialist placements there is guidance for admission to special schools.</a:t>
            </a:r>
          </a:p>
          <a:p>
            <a:pPr algn="ctr"/>
            <a:endParaRPr lang="en-GB" sz="2400" dirty="0"/>
          </a:p>
        </p:txBody>
      </p:sp>
      <p:sp>
        <p:nvSpPr>
          <p:cNvPr id="3" name="Slide Number Placeholder 2">
            <a:extLst>
              <a:ext uri="{FF2B5EF4-FFF2-40B4-BE49-F238E27FC236}">
                <a16:creationId xmlns:a16="http://schemas.microsoft.com/office/drawing/2014/main" id="{3885FBBC-ADD6-45AE-AE7C-345E4E10E19C}"/>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25</a:t>
            </a:fld>
            <a:endParaRPr lang="en-GB">
              <a:solidFill>
                <a:srgbClr val="002F5D">
                  <a:tint val="75000"/>
                </a:srgbClr>
              </a:solidFill>
            </a:endParaRPr>
          </a:p>
        </p:txBody>
      </p:sp>
    </p:spTree>
    <p:extLst>
      <p:ext uri="{BB962C8B-B14F-4D97-AF65-F5344CB8AC3E}">
        <p14:creationId xmlns:p14="http://schemas.microsoft.com/office/powerpoint/2010/main" val="1107815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14C08-71A5-464A-9113-289E3B29F11D}"/>
              </a:ext>
            </a:extLst>
          </p:cNvPr>
          <p:cNvSpPr>
            <a:spLocks noGrp="1"/>
          </p:cNvSpPr>
          <p:nvPr>
            <p:ph type="title"/>
          </p:nvPr>
        </p:nvSpPr>
        <p:spPr/>
        <p:txBody>
          <a:bodyPr/>
          <a:lstStyle/>
          <a:p>
            <a:r>
              <a:rPr lang="en-GB" dirty="0"/>
              <a:t>What is an Annual Review?</a:t>
            </a:r>
            <a:br>
              <a:rPr lang="en-GB" dirty="0"/>
            </a:br>
            <a:endParaRPr lang="en-GB" dirty="0"/>
          </a:p>
        </p:txBody>
      </p:sp>
      <p:sp>
        <p:nvSpPr>
          <p:cNvPr id="3" name="Content Placeholder 2">
            <a:extLst>
              <a:ext uri="{FF2B5EF4-FFF2-40B4-BE49-F238E27FC236}">
                <a16:creationId xmlns:a16="http://schemas.microsoft.com/office/drawing/2014/main" id="{B5715C40-B532-4284-ACDD-9D5F633AF5F5}"/>
              </a:ext>
            </a:extLst>
          </p:cNvPr>
          <p:cNvSpPr>
            <a:spLocks noGrp="1"/>
          </p:cNvSpPr>
          <p:nvPr>
            <p:ph idx="1"/>
          </p:nvPr>
        </p:nvSpPr>
        <p:spPr>
          <a:xfrm>
            <a:off x="267887" y="1032405"/>
            <a:ext cx="9704787" cy="4525433"/>
          </a:xfrm>
        </p:spPr>
        <p:txBody>
          <a:bodyPr>
            <a:noAutofit/>
          </a:bodyPr>
          <a:lstStyle/>
          <a:p>
            <a:pPr marL="811213" indent="-571500"/>
            <a:r>
              <a:rPr lang="en-GB" sz="2400" dirty="0"/>
              <a:t>The statutory process of checking a child/young persons EHCP considering the needs, progress against their EHCP outcomes and provision</a:t>
            </a:r>
          </a:p>
          <a:p>
            <a:pPr marL="811213" indent="-571500"/>
            <a:endParaRPr lang="en-GB" sz="2400" dirty="0"/>
          </a:p>
          <a:p>
            <a:pPr marL="811213" indent="-571500"/>
            <a:r>
              <a:rPr lang="en-GB" sz="2400" dirty="0"/>
              <a:t>The first review of the EHCP must be held within 12 months of the initial EHCP being finalised. Subsequent reviews must be held within 12 months of the previous review.</a:t>
            </a:r>
          </a:p>
          <a:p>
            <a:pPr marL="239713" indent="0">
              <a:buNone/>
            </a:pPr>
            <a:endParaRPr lang="en-GB" sz="2400" dirty="0"/>
          </a:p>
          <a:p>
            <a:pPr marL="811213" indent="-571500"/>
            <a:r>
              <a:rPr lang="en-GB" sz="2400" dirty="0"/>
              <a:t>Must be undertaken </a:t>
            </a:r>
            <a:r>
              <a:rPr lang="en-GB" sz="2400" b="1" i="1" dirty="0"/>
              <a:t>at least</a:t>
            </a:r>
            <a:r>
              <a:rPr lang="en-GB" sz="2400" dirty="0"/>
              <a:t> annually (and for those in Early Years, under the age of 5, every 3-6 months). looking at the specified needs and provision and deciding whether these need to change</a:t>
            </a:r>
          </a:p>
          <a:p>
            <a:pPr marL="239713" indent="0">
              <a:buNone/>
            </a:pPr>
            <a:endParaRPr lang="en-GB" sz="2400" dirty="0"/>
          </a:p>
          <a:p>
            <a:pPr marL="811213" indent="-571500"/>
            <a:r>
              <a:rPr lang="en-GB" sz="2400" dirty="0"/>
              <a:t>Must be undertaken in partnership with the child/young person and their parents ensuring that their views, wishes and feelings are taken into account. </a:t>
            </a:r>
          </a:p>
        </p:txBody>
      </p:sp>
      <p:sp>
        <p:nvSpPr>
          <p:cNvPr id="4" name="Slide Number Placeholder 3">
            <a:extLst>
              <a:ext uri="{FF2B5EF4-FFF2-40B4-BE49-F238E27FC236}">
                <a16:creationId xmlns:a16="http://schemas.microsoft.com/office/drawing/2014/main" id="{E9D0A378-C462-4E90-BAC2-E2DAC6F0F1E7}"/>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26</a:t>
            </a:fld>
            <a:endParaRPr lang="en-GB">
              <a:solidFill>
                <a:srgbClr val="002F5D">
                  <a:tint val="75000"/>
                </a:srgbClr>
              </a:solidFill>
            </a:endParaRPr>
          </a:p>
        </p:txBody>
      </p:sp>
    </p:spTree>
    <p:extLst>
      <p:ext uri="{BB962C8B-B14F-4D97-AF65-F5344CB8AC3E}">
        <p14:creationId xmlns:p14="http://schemas.microsoft.com/office/powerpoint/2010/main" val="328971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EFAA-CA2E-46E7-AE6D-A5A3FCE38590}"/>
              </a:ext>
            </a:extLst>
          </p:cNvPr>
          <p:cNvSpPr>
            <a:spLocks noGrp="1"/>
          </p:cNvSpPr>
          <p:nvPr>
            <p:ph type="title"/>
          </p:nvPr>
        </p:nvSpPr>
        <p:spPr/>
        <p:txBody>
          <a:bodyPr/>
          <a:lstStyle/>
          <a:p>
            <a:r>
              <a:rPr lang="en-GB" sz="4400" dirty="0"/>
              <a:t>What if I need an early Annual Review? </a:t>
            </a:r>
          </a:p>
        </p:txBody>
      </p:sp>
      <p:sp>
        <p:nvSpPr>
          <p:cNvPr id="3" name="Content Placeholder 2">
            <a:extLst>
              <a:ext uri="{FF2B5EF4-FFF2-40B4-BE49-F238E27FC236}">
                <a16:creationId xmlns:a16="http://schemas.microsoft.com/office/drawing/2014/main" id="{5797C166-5158-44D9-A5E2-8E20EACBBB79}"/>
              </a:ext>
            </a:extLst>
          </p:cNvPr>
          <p:cNvSpPr>
            <a:spLocks noGrp="1"/>
          </p:cNvSpPr>
          <p:nvPr>
            <p:ph idx="1"/>
          </p:nvPr>
        </p:nvSpPr>
        <p:spPr>
          <a:xfrm>
            <a:off x="609601" y="1418167"/>
            <a:ext cx="9242164" cy="5164666"/>
          </a:xfrm>
        </p:spPr>
        <p:txBody>
          <a:bodyPr>
            <a:normAutofit fontScale="47500" lnSpcReduction="20000"/>
          </a:bodyPr>
          <a:lstStyle/>
          <a:p>
            <a:pPr indent="0">
              <a:lnSpc>
                <a:spcPct val="107000"/>
              </a:lnSpc>
              <a:spcAft>
                <a:spcPts val="800"/>
              </a:spcAft>
              <a:buNone/>
            </a:pPr>
            <a:endParaRPr lang="en-GB" sz="40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5100" dirty="0">
                <a:latin typeface="Arial" panose="020B0604020202020204" pitchFamily="34" charset="0"/>
                <a:ea typeface="Calibri" panose="020F0502020204030204" pitchFamily="34" charset="0"/>
                <a:cs typeface="Times New Roman" panose="02020603050405020304" pitchFamily="18" charset="0"/>
              </a:rPr>
              <a:t>An Annual Review of an EHC plan can be made to the Local Authority at any time if you are concerned that the provision in the EHCP no longer meets your child/young person’s needs, if they have been excluded or are at risk of exclusion or if you have a concern that the school may not be meeting their needs. </a:t>
            </a:r>
          </a:p>
          <a:p>
            <a:pPr indent="0">
              <a:lnSpc>
                <a:spcPct val="107000"/>
              </a:lnSpc>
              <a:spcAft>
                <a:spcPts val="800"/>
              </a:spcAft>
              <a:buNone/>
            </a:pPr>
            <a:endParaRPr lang="en-GB" sz="51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5100" dirty="0">
                <a:latin typeface="Arial" panose="020B0604020202020204" pitchFamily="34" charset="0"/>
                <a:ea typeface="Calibri" panose="020F0502020204030204" pitchFamily="34" charset="0"/>
                <a:cs typeface="Times New Roman" panose="02020603050405020304" pitchFamily="18" charset="0"/>
              </a:rPr>
              <a:t>The Local Authority does not have to agree to an early review, depending on the circumstances</a:t>
            </a:r>
          </a:p>
          <a:p>
            <a:pPr indent="0">
              <a:lnSpc>
                <a:spcPct val="107000"/>
              </a:lnSpc>
              <a:spcAft>
                <a:spcPts val="800"/>
              </a:spcAft>
              <a:buNone/>
            </a:pPr>
            <a:endParaRPr lang="en-GB" sz="5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5100" dirty="0">
                <a:latin typeface="Arial" panose="020B0604020202020204" pitchFamily="34" charset="0"/>
                <a:ea typeface="Calibri" panose="020F0502020204030204" pitchFamily="34" charset="0"/>
                <a:cs typeface="Times New Roman" panose="02020603050405020304" pitchFamily="18" charset="0"/>
              </a:rPr>
              <a:t>You should only request an early review</a:t>
            </a:r>
            <a:r>
              <a:rPr lang="en-GB" sz="5100" b="1" i="1" dirty="0">
                <a:latin typeface="Arial" panose="020B0604020202020204" pitchFamily="34" charset="0"/>
                <a:ea typeface="Calibri" panose="020F0502020204030204" pitchFamily="34" charset="0"/>
                <a:cs typeface="Times New Roman" panose="02020603050405020304" pitchFamily="18" charset="0"/>
              </a:rPr>
              <a:t> if </a:t>
            </a:r>
            <a:r>
              <a:rPr lang="en-GB" sz="5100" dirty="0">
                <a:latin typeface="Arial" panose="020B0604020202020204" pitchFamily="34" charset="0"/>
                <a:ea typeface="Calibri" panose="020F0502020204030204" pitchFamily="34" charset="0"/>
                <a:cs typeface="Times New Roman" panose="02020603050405020304" pitchFamily="18" charset="0"/>
              </a:rPr>
              <a:t>you need the EHCP to change before the Annual Review is due – if your concerns are about the school not carrying out provision, but the plan itself is accurate, you should talk to the SENCo about your concerns first.</a:t>
            </a:r>
            <a:endParaRPr lang="en-GB" sz="5100" dirty="0">
              <a:latin typeface="Calibri" panose="020F0502020204030204" pitchFamily="34" charset="0"/>
              <a:ea typeface="Calibri" panose="020F0502020204030204" pitchFamily="34" charset="0"/>
              <a:cs typeface="Times New Roman" panose="02020603050405020304" pitchFamily="18" charset="0"/>
            </a:endParaRPr>
          </a:p>
          <a:p>
            <a:pPr indent="0">
              <a:buNone/>
            </a:pPr>
            <a:endParaRPr lang="en-GB" dirty="0"/>
          </a:p>
        </p:txBody>
      </p:sp>
      <p:sp>
        <p:nvSpPr>
          <p:cNvPr id="4" name="Slide Number Placeholder 3">
            <a:extLst>
              <a:ext uri="{FF2B5EF4-FFF2-40B4-BE49-F238E27FC236}">
                <a16:creationId xmlns:a16="http://schemas.microsoft.com/office/drawing/2014/main" id="{EF040850-E7FA-4C4D-9D5B-96F02406389C}"/>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27</a:t>
            </a:fld>
            <a:endParaRPr lang="en-GB">
              <a:solidFill>
                <a:srgbClr val="002F5D">
                  <a:tint val="75000"/>
                </a:srgbClr>
              </a:solidFill>
            </a:endParaRPr>
          </a:p>
        </p:txBody>
      </p:sp>
    </p:spTree>
    <p:extLst>
      <p:ext uri="{BB962C8B-B14F-4D97-AF65-F5344CB8AC3E}">
        <p14:creationId xmlns:p14="http://schemas.microsoft.com/office/powerpoint/2010/main" val="2057857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241986" y="1690014"/>
            <a:ext cx="3378544" cy="4031163"/>
          </a:xfrm>
          <a:prstGeom prst="wedgeEllipseCallout">
            <a:avLst>
              <a:gd name="adj1" fmla="val -43319"/>
              <a:gd name="adj2" fmla="val -582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Something has changed!  </a:t>
            </a:r>
          </a:p>
          <a:p>
            <a:pPr algn="ctr"/>
            <a:r>
              <a:rPr lang="en-GB" sz="2400" dirty="0"/>
              <a:t>Can I ask for a review?</a:t>
            </a:r>
          </a:p>
          <a:p>
            <a:pPr algn="ctr"/>
            <a:r>
              <a:rPr lang="en-GB" sz="2400" dirty="0"/>
              <a:t>How do I get a new/additional assessments?</a:t>
            </a:r>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3789777" y="1475202"/>
            <a:ext cx="6120341" cy="3907596"/>
          </a:xfrm>
          <a:prstGeom prst="wedgeRoundRectCallout">
            <a:avLst>
              <a:gd name="adj1" fmla="val 37210"/>
              <a:gd name="adj2" fmla="val 64143"/>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2800" dirty="0"/>
              <a:t>If something has changed and you think that it may require a change to the EHCP’s outcomes/provision, speak to your school (and to your CWO) and you can ask for an Annual Review. </a:t>
            </a:r>
          </a:p>
        </p:txBody>
      </p:sp>
      <p:sp>
        <p:nvSpPr>
          <p:cNvPr id="3" name="Slide Number Placeholder 2">
            <a:extLst>
              <a:ext uri="{FF2B5EF4-FFF2-40B4-BE49-F238E27FC236}">
                <a16:creationId xmlns:a16="http://schemas.microsoft.com/office/drawing/2014/main" id="{43130785-75DA-4B43-AAE4-F4DDB853DBED}"/>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28</a:t>
            </a:fld>
            <a:endParaRPr lang="en-GB">
              <a:solidFill>
                <a:srgbClr val="002F5D">
                  <a:tint val="75000"/>
                </a:srgbClr>
              </a:solidFill>
            </a:endParaRPr>
          </a:p>
        </p:txBody>
      </p:sp>
    </p:spTree>
    <p:extLst>
      <p:ext uri="{BB962C8B-B14F-4D97-AF65-F5344CB8AC3E}">
        <p14:creationId xmlns:p14="http://schemas.microsoft.com/office/powerpoint/2010/main" val="1433924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EBFB9-2500-4334-A2AD-0100FE5837F3}"/>
              </a:ext>
            </a:extLst>
          </p:cNvPr>
          <p:cNvSpPr>
            <a:spLocks noGrp="1"/>
          </p:cNvSpPr>
          <p:nvPr>
            <p:ph type="title"/>
          </p:nvPr>
        </p:nvSpPr>
        <p:spPr/>
        <p:txBody>
          <a:bodyPr/>
          <a:lstStyle/>
          <a:p>
            <a:r>
              <a:rPr lang="en-GB" dirty="0"/>
              <a:t>Outside of the Annual Review</a:t>
            </a:r>
            <a:br>
              <a:rPr lang="en-GB" dirty="0"/>
            </a:br>
            <a:endParaRPr lang="en-GB" dirty="0"/>
          </a:p>
        </p:txBody>
      </p:sp>
      <p:sp>
        <p:nvSpPr>
          <p:cNvPr id="3" name="Content Placeholder 2">
            <a:extLst>
              <a:ext uri="{FF2B5EF4-FFF2-40B4-BE49-F238E27FC236}">
                <a16:creationId xmlns:a16="http://schemas.microsoft.com/office/drawing/2014/main" id="{292942F3-3ED5-471F-BC80-C5D4AD2A9D64}"/>
              </a:ext>
            </a:extLst>
          </p:cNvPr>
          <p:cNvSpPr>
            <a:spLocks noGrp="1"/>
          </p:cNvSpPr>
          <p:nvPr>
            <p:ph idx="1"/>
          </p:nvPr>
        </p:nvSpPr>
        <p:spPr>
          <a:xfrm>
            <a:off x="609601" y="965201"/>
            <a:ext cx="9242164" cy="5160434"/>
          </a:xfrm>
        </p:spPr>
        <p:txBody>
          <a:bodyPr>
            <a:normAutofit/>
          </a:bodyPr>
          <a:lstStyle/>
          <a:p>
            <a:pPr indent="0">
              <a:buNone/>
            </a:pPr>
            <a:endParaRPr lang="en-GB" sz="2600" dirty="0"/>
          </a:p>
          <a:p>
            <a:r>
              <a:rPr lang="en-GB" sz="2800" dirty="0"/>
              <a:t>You can ask your child’s school for an informal review at any time. You do not have to wait until the Annual Review to talk about how the school is carrying out the EHC plan or concerns about your child's progress. Depending on the school, the SENCo may set up meetings each term, and you could ask them to invite teachers, members of staff or professionals who work with your child. </a:t>
            </a:r>
          </a:p>
          <a:p>
            <a:pPr indent="0">
              <a:buNone/>
            </a:pPr>
            <a:endParaRPr lang="en-GB" sz="2800" dirty="0"/>
          </a:p>
          <a:p>
            <a:r>
              <a:rPr lang="en-GB" sz="2800" dirty="0"/>
              <a:t>These meetings are not a legal requirement however and this type of informal review will not change what is in the EHCP.</a:t>
            </a:r>
          </a:p>
          <a:p>
            <a:pPr indent="0">
              <a:buNone/>
            </a:pPr>
            <a:endParaRPr lang="en-GB" dirty="0"/>
          </a:p>
        </p:txBody>
      </p:sp>
      <p:sp>
        <p:nvSpPr>
          <p:cNvPr id="4" name="Slide Number Placeholder 3">
            <a:extLst>
              <a:ext uri="{FF2B5EF4-FFF2-40B4-BE49-F238E27FC236}">
                <a16:creationId xmlns:a16="http://schemas.microsoft.com/office/drawing/2014/main" id="{B45E466A-930E-409A-A76C-53C38C456206}"/>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29</a:t>
            </a:fld>
            <a:endParaRPr lang="en-GB">
              <a:solidFill>
                <a:srgbClr val="002F5D">
                  <a:tint val="75000"/>
                </a:srgbClr>
              </a:solidFill>
            </a:endParaRPr>
          </a:p>
        </p:txBody>
      </p:sp>
    </p:spTree>
    <p:extLst>
      <p:ext uri="{BB962C8B-B14F-4D97-AF65-F5344CB8AC3E}">
        <p14:creationId xmlns:p14="http://schemas.microsoft.com/office/powerpoint/2010/main" val="114954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C18B4-5A0D-46A1-B5B6-35BC2B4E018B}"/>
              </a:ext>
            </a:extLst>
          </p:cNvPr>
          <p:cNvSpPr>
            <a:spLocks noGrp="1"/>
          </p:cNvSpPr>
          <p:nvPr>
            <p:ph type="title"/>
          </p:nvPr>
        </p:nvSpPr>
        <p:spPr/>
        <p:txBody>
          <a:bodyPr/>
          <a:lstStyle/>
          <a:p>
            <a:r>
              <a:rPr lang="en-GB" dirty="0"/>
              <a:t>Outline of the session</a:t>
            </a:r>
          </a:p>
        </p:txBody>
      </p:sp>
      <p:sp>
        <p:nvSpPr>
          <p:cNvPr id="4" name="Slide Number Placeholder 3">
            <a:extLst>
              <a:ext uri="{FF2B5EF4-FFF2-40B4-BE49-F238E27FC236}">
                <a16:creationId xmlns:a16="http://schemas.microsoft.com/office/drawing/2014/main" id="{0B35F6AC-DA2B-4575-8EEC-AE9254B83C27}"/>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a:t>
            </a:fld>
            <a:endParaRPr lang="en-GB">
              <a:solidFill>
                <a:srgbClr val="002F5D">
                  <a:tint val="75000"/>
                </a:srgbClr>
              </a:solidFill>
            </a:endParaRPr>
          </a:p>
        </p:txBody>
      </p:sp>
      <p:sp>
        <p:nvSpPr>
          <p:cNvPr id="5" name="TextBox 4">
            <a:extLst>
              <a:ext uri="{FF2B5EF4-FFF2-40B4-BE49-F238E27FC236}">
                <a16:creationId xmlns:a16="http://schemas.microsoft.com/office/drawing/2014/main" id="{6E34387C-95B4-49B4-A825-F45A66C440C3}"/>
              </a:ext>
            </a:extLst>
          </p:cNvPr>
          <p:cNvSpPr txBox="1"/>
          <p:nvPr/>
        </p:nvSpPr>
        <p:spPr>
          <a:xfrm>
            <a:off x="345989" y="1918551"/>
            <a:ext cx="9366050" cy="5078313"/>
          </a:xfrm>
          <a:prstGeom prst="rect">
            <a:avLst/>
          </a:prstGeom>
          <a:noFill/>
        </p:spPr>
        <p:txBody>
          <a:bodyPr wrap="square" rtlCol="0">
            <a:spAutoFit/>
          </a:bodyPr>
          <a:lstStyle/>
          <a:p>
            <a:pPr marL="571500" indent="-571500">
              <a:buFont typeface="Arial" panose="020B0604020202020204" pitchFamily="34" charset="0"/>
              <a:buChar char="•"/>
            </a:pPr>
            <a:r>
              <a:rPr lang="en-GB" sz="3600" dirty="0"/>
              <a:t>Introductions to SAT Management </a:t>
            </a:r>
          </a:p>
          <a:p>
            <a:pPr marL="571500" indent="-571500">
              <a:buFont typeface="Arial" panose="020B0604020202020204" pitchFamily="34" charset="0"/>
              <a:buChar char="•"/>
            </a:pPr>
            <a:r>
              <a:rPr lang="en-GB" sz="3600" dirty="0"/>
              <a:t>The Statutory Assessment Process </a:t>
            </a:r>
          </a:p>
          <a:p>
            <a:pPr marL="571500" indent="-571500">
              <a:buFont typeface="Arial" panose="020B0604020202020204" pitchFamily="34" charset="0"/>
              <a:buChar char="•"/>
            </a:pPr>
            <a:r>
              <a:rPr lang="en-GB" sz="3600" dirty="0"/>
              <a:t>The First 6 Weeks</a:t>
            </a:r>
          </a:p>
          <a:p>
            <a:pPr marL="571500" indent="-571500">
              <a:buFont typeface="Arial" panose="020B0604020202020204" pitchFamily="34" charset="0"/>
              <a:buChar char="•"/>
            </a:pPr>
            <a:r>
              <a:rPr lang="en-GB" sz="3600" dirty="0"/>
              <a:t>Gathering Advice</a:t>
            </a:r>
          </a:p>
          <a:p>
            <a:pPr marL="571500" indent="-571500">
              <a:buFont typeface="Arial" panose="020B0604020202020204" pitchFamily="34" charset="0"/>
              <a:buChar char="•"/>
            </a:pPr>
            <a:r>
              <a:rPr lang="en-GB" sz="3600" dirty="0"/>
              <a:t>Proposed and Final EHCPs</a:t>
            </a:r>
          </a:p>
          <a:p>
            <a:pPr marL="571500" indent="-571500">
              <a:buFont typeface="Arial" panose="020B0604020202020204" pitchFamily="34" charset="0"/>
              <a:buChar char="•"/>
            </a:pPr>
            <a:r>
              <a:rPr lang="en-GB" sz="3600" dirty="0"/>
              <a:t>The Annual Review Process </a:t>
            </a:r>
          </a:p>
          <a:p>
            <a:pPr marL="571500" indent="-571500">
              <a:buFont typeface="Arial" panose="020B0604020202020204" pitchFamily="34" charset="0"/>
              <a:buChar char="•"/>
            </a:pPr>
            <a:r>
              <a:rPr lang="en-GB" sz="3600" dirty="0"/>
              <a:t>Parent’s Frequently Asked Questions </a:t>
            </a:r>
          </a:p>
          <a:p>
            <a:endParaRPr lang="en-GB" sz="3600" dirty="0"/>
          </a:p>
          <a:p>
            <a:pPr marL="571500" indent="-571500">
              <a:buFont typeface="Arial" panose="020B0604020202020204" pitchFamily="34" charset="0"/>
              <a:buChar char="•"/>
            </a:pPr>
            <a:endParaRPr lang="en-GB" sz="3600" dirty="0"/>
          </a:p>
        </p:txBody>
      </p:sp>
    </p:spTree>
    <p:extLst>
      <p:ext uri="{BB962C8B-B14F-4D97-AF65-F5344CB8AC3E}">
        <p14:creationId xmlns:p14="http://schemas.microsoft.com/office/powerpoint/2010/main" val="3562963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7A279-E144-465A-A7C7-4A7863A7242D}"/>
              </a:ext>
            </a:extLst>
          </p:cNvPr>
          <p:cNvSpPr>
            <a:spLocks noGrp="1"/>
          </p:cNvSpPr>
          <p:nvPr>
            <p:ph type="title"/>
          </p:nvPr>
        </p:nvSpPr>
        <p:spPr/>
        <p:txBody>
          <a:bodyPr/>
          <a:lstStyle/>
          <a:p>
            <a:br>
              <a:rPr lang="en-GB" dirty="0"/>
            </a:br>
            <a:r>
              <a:rPr lang="en-GB" dirty="0"/>
              <a:t>What is the process?</a:t>
            </a:r>
            <a:br>
              <a:rPr lang="en-GB" dirty="0"/>
            </a:br>
            <a:endParaRPr lang="en-GB" dirty="0"/>
          </a:p>
        </p:txBody>
      </p:sp>
      <p:sp>
        <p:nvSpPr>
          <p:cNvPr id="3" name="Content Placeholder 2">
            <a:extLst>
              <a:ext uri="{FF2B5EF4-FFF2-40B4-BE49-F238E27FC236}">
                <a16:creationId xmlns:a16="http://schemas.microsoft.com/office/drawing/2014/main" id="{D1F848C7-E584-4634-AD23-58C7BDF0D692}"/>
              </a:ext>
            </a:extLst>
          </p:cNvPr>
          <p:cNvSpPr>
            <a:spLocks noGrp="1"/>
          </p:cNvSpPr>
          <p:nvPr>
            <p:ph idx="1"/>
          </p:nvPr>
        </p:nvSpPr>
        <p:spPr>
          <a:xfrm>
            <a:off x="609601" y="1569307"/>
            <a:ext cx="9242164" cy="5013525"/>
          </a:xfrm>
        </p:spPr>
        <p:txBody>
          <a:bodyPr>
            <a:normAutofit fontScale="25000" lnSpcReduction="20000"/>
          </a:bodyPr>
          <a:lstStyle/>
          <a:p>
            <a:pPr indent="0">
              <a:buNone/>
            </a:pPr>
            <a:r>
              <a:rPr lang="en-GB" sz="9200" dirty="0"/>
              <a:t>Generally, the evidence gathering for an Annual Review is delegated to the educational setting (nursery, school or college) by the Local Authority. The following steps must take place:  </a:t>
            </a:r>
          </a:p>
          <a:p>
            <a:pPr indent="0">
              <a:buNone/>
            </a:pPr>
            <a:endParaRPr lang="en-GB" sz="9200" dirty="0"/>
          </a:p>
          <a:p>
            <a:pPr lvl="1"/>
            <a:r>
              <a:rPr lang="en-GB" sz="8667" dirty="0"/>
              <a:t>The LA must consult with the parent of the child/young person (and with the school/setting) about the EHCP and take account of their views, wishes and feelings</a:t>
            </a:r>
          </a:p>
          <a:p>
            <a:pPr lvl="0" indent="0">
              <a:buNone/>
            </a:pPr>
            <a:endParaRPr lang="en-GB" sz="9200" dirty="0"/>
          </a:p>
          <a:p>
            <a:pPr lvl="1"/>
            <a:r>
              <a:rPr lang="en-GB" sz="8667" dirty="0"/>
              <a:t>Information must be gathered from parents, young people and involved professionals about the EHCP and circulated two weeks before the meeting</a:t>
            </a:r>
          </a:p>
          <a:p>
            <a:pPr lvl="0" indent="0">
              <a:buNone/>
            </a:pPr>
            <a:endParaRPr lang="en-GB" sz="9200" dirty="0"/>
          </a:p>
          <a:p>
            <a:pPr lvl="1"/>
            <a:r>
              <a:rPr lang="en-GB" sz="8667" dirty="0"/>
              <a:t>After the meeting, a report of what happened must be prepared and circulated to everyone who attended or submitted information to be discussed</a:t>
            </a:r>
          </a:p>
          <a:p>
            <a:pPr lvl="0" indent="0">
              <a:buNone/>
            </a:pPr>
            <a:endParaRPr lang="en-GB" sz="9200" dirty="0"/>
          </a:p>
          <a:p>
            <a:pPr lvl="1"/>
            <a:r>
              <a:rPr lang="en-GB" sz="8667" dirty="0"/>
              <a:t>The LA must then review the EHCP and requested amends and notify the parent of the child/young person of their decision within four weeks of the meeting</a:t>
            </a:r>
          </a:p>
          <a:p>
            <a:endParaRPr lang="en-GB" dirty="0"/>
          </a:p>
        </p:txBody>
      </p:sp>
      <p:sp>
        <p:nvSpPr>
          <p:cNvPr id="4" name="Slide Number Placeholder 3">
            <a:extLst>
              <a:ext uri="{FF2B5EF4-FFF2-40B4-BE49-F238E27FC236}">
                <a16:creationId xmlns:a16="http://schemas.microsoft.com/office/drawing/2014/main" id="{17D2A167-3CB7-4ED6-9F07-ECD0F128D455}"/>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30</a:t>
            </a:fld>
            <a:endParaRPr lang="en-GB">
              <a:solidFill>
                <a:srgbClr val="002F5D">
                  <a:tint val="75000"/>
                </a:srgbClr>
              </a:solidFill>
            </a:endParaRPr>
          </a:p>
        </p:txBody>
      </p:sp>
    </p:spTree>
    <p:extLst>
      <p:ext uri="{BB962C8B-B14F-4D97-AF65-F5344CB8AC3E}">
        <p14:creationId xmlns:p14="http://schemas.microsoft.com/office/powerpoint/2010/main" val="1986922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157BF-B6D8-433C-B3C3-C2096866A18F}"/>
              </a:ext>
            </a:extLst>
          </p:cNvPr>
          <p:cNvSpPr>
            <a:spLocks noGrp="1"/>
          </p:cNvSpPr>
          <p:nvPr>
            <p:ph type="title"/>
          </p:nvPr>
        </p:nvSpPr>
        <p:spPr>
          <a:xfrm>
            <a:off x="609601" y="612230"/>
            <a:ext cx="8558740" cy="927100"/>
          </a:xfrm>
        </p:spPr>
        <p:txBody>
          <a:bodyPr/>
          <a:lstStyle/>
          <a:p>
            <a:br>
              <a:rPr lang="en-GB" sz="3200" dirty="0"/>
            </a:br>
            <a:r>
              <a:rPr lang="en-GB" sz="3600" dirty="0"/>
              <a:t>What is the time frame for the Annual Review process?</a:t>
            </a:r>
            <a:br>
              <a:rPr lang="en-GB" dirty="0"/>
            </a:br>
            <a:endParaRPr lang="en-GB" dirty="0"/>
          </a:p>
        </p:txBody>
      </p:sp>
      <p:sp>
        <p:nvSpPr>
          <p:cNvPr id="3" name="Content Placeholder 2">
            <a:extLst>
              <a:ext uri="{FF2B5EF4-FFF2-40B4-BE49-F238E27FC236}">
                <a16:creationId xmlns:a16="http://schemas.microsoft.com/office/drawing/2014/main" id="{FBC828B2-6D88-4C4C-99DF-E84278830962}"/>
              </a:ext>
            </a:extLst>
          </p:cNvPr>
          <p:cNvSpPr>
            <a:spLocks noGrp="1"/>
          </p:cNvSpPr>
          <p:nvPr>
            <p:ph idx="1"/>
          </p:nvPr>
        </p:nvSpPr>
        <p:spPr>
          <a:xfrm>
            <a:off x="609600" y="1853514"/>
            <a:ext cx="9242164" cy="5098534"/>
          </a:xfrm>
        </p:spPr>
        <p:txBody>
          <a:bodyPr>
            <a:normAutofit fontScale="32500" lnSpcReduction="20000"/>
          </a:bodyPr>
          <a:lstStyle/>
          <a:p>
            <a:pPr marL="342900" lvl="0" indent="-342900">
              <a:lnSpc>
                <a:spcPct val="107000"/>
              </a:lnSpc>
              <a:buFont typeface="+mj-lt"/>
              <a:buAutoNum type="arabicPeriod"/>
            </a:pPr>
            <a:r>
              <a:rPr lang="en-GB" sz="7400" dirty="0">
                <a:latin typeface="Calibri" panose="020F0502020204030204" pitchFamily="34" charset="0"/>
                <a:ea typeface="Calibri" panose="020F0502020204030204" pitchFamily="34" charset="0"/>
                <a:cs typeface="Calibri" panose="020F0502020204030204" pitchFamily="34" charset="0"/>
              </a:rPr>
              <a:t>Obtain advice and information about the child/young person from all the relevant professionals and from the parent/carer and the child/young person themselves – </a:t>
            </a:r>
            <a:r>
              <a:rPr lang="en-GB" sz="7400" b="1" dirty="0">
                <a:latin typeface="Calibri" panose="020F0502020204030204" pitchFamily="34" charset="0"/>
                <a:ea typeface="Calibri" panose="020F0502020204030204" pitchFamily="34" charset="0"/>
                <a:cs typeface="Calibri" panose="020F0502020204030204" pitchFamily="34" charset="0"/>
              </a:rPr>
              <a:t>no defined timescale </a:t>
            </a:r>
          </a:p>
          <a:p>
            <a:pPr marL="342900" lvl="0" indent="-342900">
              <a:lnSpc>
                <a:spcPct val="107000"/>
              </a:lnSpc>
              <a:buFont typeface="+mj-lt"/>
              <a:buAutoNum type="arabicPeriod"/>
            </a:pPr>
            <a:endParaRPr lang="en-GB" sz="7400" dirty="0">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buFont typeface="+mj-lt"/>
              <a:buAutoNum type="arabicPeriod"/>
            </a:pPr>
            <a:r>
              <a:rPr lang="en-GB" sz="7400" dirty="0">
                <a:latin typeface="Calibri" panose="020F0502020204030204" pitchFamily="34" charset="0"/>
                <a:ea typeface="Calibri" panose="020F0502020204030204" pitchFamily="34" charset="0"/>
                <a:cs typeface="Calibri" panose="020F0502020204030204" pitchFamily="34" charset="0"/>
              </a:rPr>
              <a:t>Circulate the reports received, along with invitations to attend the Annual Review meeting –</a:t>
            </a:r>
            <a:r>
              <a:rPr lang="en-GB" sz="7400" b="1" dirty="0">
                <a:latin typeface="Calibri" panose="020F0502020204030204" pitchFamily="34" charset="0"/>
                <a:ea typeface="Calibri" panose="020F0502020204030204" pitchFamily="34" charset="0"/>
                <a:cs typeface="Calibri" panose="020F0502020204030204" pitchFamily="34" charset="0"/>
              </a:rPr>
              <a:t> 2 weeks before the meeting</a:t>
            </a:r>
          </a:p>
          <a:p>
            <a:pPr marL="342900" lvl="0" indent="-342900">
              <a:lnSpc>
                <a:spcPct val="107000"/>
              </a:lnSpc>
              <a:buFont typeface="+mj-lt"/>
              <a:buAutoNum type="arabicPeriod"/>
            </a:pPr>
            <a:endParaRPr lang="en-GB" sz="7400" dirty="0">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buFont typeface="+mj-lt"/>
              <a:buAutoNum type="arabicPeriod"/>
            </a:pPr>
            <a:r>
              <a:rPr lang="en-GB" sz="7400" dirty="0">
                <a:latin typeface="Calibri" panose="020F0502020204030204" pitchFamily="34" charset="0"/>
                <a:ea typeface="Times New Roman" panose="02020603050405020304" pitchFamily="18" charset="0"/>
                <a:cs typeface="Calibri" panose="020F0502020204030204" pitchFamily="34" charset="0"/>
              </a:rPr>
              <a:t>The Annual Review meeting will consider: </a:t>
            </a:r>
            <a:endParaRPr lang="en-GB" sz="74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buFont typeface="Wingdings" panose="05000000000000000000" pitchFamily="2" charset="2"/>
              <a:buChar char=""/>
            </a:pPr>
            <a:r>
              <a:rPr lang="en-GB" sz="7400" dirty="0">
                <a:latin typeface="Calibri" panose="020F0502020204030204" pitchFamily="34" charset="0"/>
                <a:ea typeface="Times New Roman" panose="02020603050405020304" pitchFamily="18" charset="0"/>
                <a:cs typeface="Calibri" panose="020F0502020204030204" pitchFamily="34" charset="0"/>
              </a:rPr>
              <a:t>the learner’s progress towards achieving the outcomes specified in their EHCP</a:t>
            </a:r>
            <a:endParaRPr lang="en-GB" sz="74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buFont typeface="Wingdings" panose="05000000000000000000" pitchFamily="2" charset="2"/>
              <a:buChar char=""/>
            </a:pPr>
            <a:r>
              <a:rPr lang="en-GB" sz="7400" dirty="0">
                <a:latin typeface="Calibri" panose="020F0502020204030204" pitchFamily="34" charset="0"/>
                <a:ea typeface="Times New Roman" panose="02020603050405020304" pitchFamily="18" charset="0"/>
                <a:cs typeface="Calibri" panose="020F0502020204030204" pitchFamily="34" charset="0"/>
              </a:rPr>
              <a:t>if their aspirations have changed</a:t>
            </a:r>
            <a:endParaRPr lang="en-GB" sz="74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buFont typeface="Wingdings" panose="05000000000000000000" pitchFamily="2" charset="2"/>
              <a:buChar char=""/>
            </a:pPr>
            <a:r>
              <a:rPr lang="en-GB" sz="7400" dirty="0">
                <a:latin typeface="Calibri" panose="020F0502020204030204" pitchFamily="34" charset="0"/>
                <a:ea typeface="Times New Roman" panose="02020603050405020304" pitchFamily="18" charset="0"/>
                <a:cs typeface="Calibri" panose="020F0502020204030204" pitchFamily="34" charset="0"/>
              </a:rPr>
              <a:t>whether the outcomes remain appropriate</a:t>
            </a:r>
            <a:endParaRPr lang="en-GB" sz="74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buFont typeface="Wingdings" panose="05000000000000000000" pitchFamily="2" charset="2"/>
              <a:buChar char=""/>
            </a:pPr>
            <a:r>
              <a:rPr lang="en-GB" sz="7400" dirty="0">
                <a:latin typeface="Calibri" panose="020F0502020204030204" pitchFamily="34" charset="0"/>
                <a:ea typeface="Times New Roman" panose="02020603050405020304" pitchFamily="18" charset="0"/>
                <a:cs typeface="Calibri" panose="020F0502020204030204" pitchFamily="34" charset="0"/>
              </a:rPr>
              <a:t>reviewing and setting new short-term targets</a:t>
            </a:r>
            <a:endParaRPr lang="en-GB" sz="74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buFont typeface="Wingdings" panose="05000000000000000000" pitchFamily="2" charset="2"/>
              <a:buChar char=""/>
            </a:pPr>
            <a:r>
              <a:rPr lang="en-GB" sz="7400" dirty="0">
                <a:latin typeface="Calibri" panose="020F0502020204030204" pitchFamily="34" charset="0"/>
                <a:ea typeface="Times New Roman" panose="02020603050405020304" pitchFamily="18" charset="0"/>
                <a:cs typeface="Calibri" panose="020F0502020204030204" pitchFamily="34" charset="0"/>
              </a:rPr>
              <a:t>whether any changes need to be made to the provision, including if the placement is still appropriate</a:t>
            </a:r>
          </a:p>
          <a:p>
            <a:pPr marL="742950" lvl="1" indent="-285750">
              <a:lnSpc>
                <a:spcPct val="107000"/>
              </a:lnSpc>
              <a:buFont typeface="Wingdings" panose="05000000000000000000" pitchFamily="2" charset="2"/>
              <a:buChar char=""/>
            </a:pPr>
            <a:endParaRPr lang="en-GB" sz="7200" dirty="0">
              <a:latin typeface="Calibri" panose="020F0502020204030204" pitchFamily="34" charset="0"/>
              <a:ea typeface="Calibri" panose="020F0502020204030204" pitchFamily="34" charset="0"/>
              <a:cs typeface="Calibri" panose="020F0502020204030204" pitchFamily="34" charset="0"/>
            </a:endParaRPr>
          </a:p>
          <a:p>
            <a:pPr lvl="0" indent="0">
              <a:buNone/>
            </a:pPr>
            <a:endParaRPr lang="en-GB" dirty="0"/>
          </a:p>
        </p:txBody>
      </p:sp>
      <p:sp>
        <p:nvSpPr>
          <p:cNvPr id="4" name="Slide Number Placeholder 3">
            <a:extLst>
              <a:ext uri="{FF2B5EF4-FFF2-40B4-BE49-F238E27FC236}">
                <a16:creationId xmlns:a16="http://schemas.microsoft.com/office/drawing/2014/main" id="{81015C33-3BB8-4D5F-9D63-4B6D504167AB}"/>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31</a:t>
            </a:fld>
            <a:endParaRPr lang="en-GB">
              <a:solidFill>
                <a:srgbClr val="002F5D">
                  <a:tint val="75000"/>
                </a:srgbClr>
              </a:solidFill>
            </a:endParaRPr>
          </a:p>
        </p:txBody>
      </p:sp>
    </p:spTree>
    <p:extLst>
      <p:ext uri="{BB962C8B-B14F-4D97-AF65-F5344CB8AC3E}">
        <p14:creationId xmlns:p14="http://schemas.microsoft.com/office/powerpoint/2010/main" val="2246679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157BF-B6D8-433C-B3C3-C2096866A18F}"/>
              </a:ext>
            </a:extLst>
          </p:cNvPr>
          <p:cNvSpPr>
            <a:spLocks noGrp="1"/>
          </p:cNvSpPr>
          <p:nvPr>
            <p:ph type="title"/>
          </p:nvPr>
        </p:nvSpPr>
        <p:spPr>
          <a:xfrm>
            <a:off x="609600" y="735968"/>
            <a:ext cx="8558740" cy="927100"/>
          </a:xfrm>
        </p:spPr>
        <p:txBody>
          <a:bodyPr/>
          <a:lstStyle/>
          <a:p>
            <a:br>
              <a:rPr lang="en-GB" sz="3200" dirty="0"/>
            </a:br>
            <a:r>
              <a:rPr lang="en-GB" sz="3600" dirty="0"/>
              <a:t>What is the time frame for the Annual Review process? (</a:t>
            </a:r>
            <a:r>
              <a:rPr lang="en-GB" sz="3600" dirty="0" err="1"/>
              <a:t>contd</a:t>
            </a:r>
            <a:r>
              <a:rPr lang="en-GB" sz="3600" dirty="0"/>
              <a:t>)</a:t>
            </a:r>
            <a:br>
              <a:rPr lang="en-GB" dirty="0"/>
            </a:br>
            <a:endParaRPr lang="en-GB" dirty="0"/>
          </a:p>
        </p:txBody>
      </p:sp>
      <p:sp>
        <p:nvSpPr>
          <p:cNvPr id="4" name="Slide Number Placeholder 3">
            <a:extLst>
              <a:ext uri="{FF2B5EF4-FFF2-40B4-BE49-F238E27FC236}">
                <a16:creationId xmlns:a16="http://schemas.microsoft.com/office/drawing/2014/main" id="{81015C33-3BB8-4D5F-9D63-4B6D504167AB}"/>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32</a:t>
            </a:fld>
            <a:endParaRPr lang="en-GB">
              <a:solidFill>
                <a:srgbClr val="002F5D">
                  <a:tint val="75000"/>
                </a:srgbClr>
              </a:solidFill>
            </a:endParaRPr>
          </a:p>
        </p:txBody>
      </p:sp>
      <p:sp>
        <p:nvSpPr>
          <p:cNvPr id="6" name="Content Placeholder 5">
            <a:extLst>
              <a:ext uri="{FF2B5EF4-FFF2-40B4-BE49-F238E27FC236}">
                <a16:creationId xmlns:a16="http://schemas.microsoft.com/office/drawing/2014/main" id="{36A0423F-2DEC-42AF-B24C-B52A482B5ADA}"/>
              </a:ext>
            </a:extLst>
          </p:cNvPr>
          <p:cNvSpPr>
            <a:spLocks noGrp="1"/>
          </p:cNvSpPr>
          <p:nvPr>
            <p:ph idx="1"/>
          </p:nvPr>
        </p:nvSpPr>
        <p:spPr>
          <a:xfrm>
            <a:off x="609600" y="2230395"/>
            <a:ext cx="9242164" cy="4756150"/>
          </a:xfrm>
        </p:spPr>
        <p:txBody>
          <a:bodyPr>
            <a:normAutofit fontScale="62500" lnSpcReduction="20000"/>
          </a:bodyPr>
          <a:lstStyle/>
          <a:p>
            <a:pPr lvl="0" indent="0">
              <a:lnSpc>
                <a:spcPct val="107000"/>
              </a:lnSpc>
              <a:buNone/>
            </a:pPr>
            <a:r>
              <a:rPr lang="en-GB" sz="4000" dirty="0">
                <a:latin typeface="Calibri" panose="020F0502020204030204" pitchFamily="34" charset="0"/>
                <a:ea typeface="Calibri" panose="020F0502020204030204" pitchFamily="34" charset="0"/>
                <a:cs typeface="Calibri" panose="020F0502020204030204" pitchFamily="34" charset="0"/>
              </a:rPr>
              <a:t>4. Following the meeting, the setting must prepare a report that includes information about the learner’s progress towards their EHCP outcomes; everyone’s views and recommendations; any changes to outcomes or goals; any required changes of provision and any other recommendations for amendments to the EHCP. This must be sent to everyone invited to the meeting - </a:t>
            </a:r>
            <a:r>
              <a:rPr lang="en-GB" sz="4000" b="1" dirty="0">
                <a:latin typeface="Calibri" panose="020F0502020204030204" pitchFamily="34" charset="0"/>
                <a:ea typeface="Calibri" panose="020F0502020204030204" pitchFamily="34" charset="0"/>
                <a:cs typeface="Calibri" panose="020F0502020204030204" pitchFamily="34" charset="0"/>
              </a:rPr>
              <a:t>within 2 weeks of the meeting date</a:t>
            </a:r>
          </a:p>
          <a:p>
            <a:pPr marL="342900" lvl="0" indent="-342900">
              <a:lnSpc>
                <a:spcPct val="107000"/>
              </a:lnSpc>
              <a:buFont typeface="+mj-lt"/>
              <a:buAutoNum type="arabicPeriod"/>
            </a:pPr>
            <a:endParaRPr lang="en-GB" sz="4000" dirty="0">
              <a:latin typeface="Calibri" panose="020F0502020204030204" pitchFamily="34" charset="0"/>
              <a:ea typeface="Calibri" panose="020F0502020204030204" pitchFamily="34" charset="0"/>
              <a:cs typeface="Calibri" panose="020F0502020204030204" pitchFamily="34" charset="0"/>
            </a:endParaRPr>
          </a:p>
          <a:p>
            <a:pPr lvl="0" indent="0">
              <a:lnSpc>
                <a:spcPct val="107000"/>
              </a:lnSpc>
              <a:spcAft>
                <a:spcPts val="800"/>
              </a:spcAft>
              <a:buNone/>
            </a:pPr>
            <a:r>
              <a:rPr lang="en-GB" sz="4000" dirty="0">
                <a:latin typeface="Calibri" panose="020F0502020204030204" pitchFamily="34" charset="0"/>
                <a:ea typeface="Calibri" panose="020F0502020204030204" pitchFamily="34" charset="0"/>
                <a:cs typeface="Calibri" panose="020F0502020204030204" pitchFamily="34" charset="0"/>
              </a:rPr>
              <a:t>5. The LA has 2 weeks (4 weeks from the date of the meeting) to decide to leave the plan unchanged, amend it or cease it and inform the parent, the YP and the school/setting of its decision – </a:t>
            </a:r>
            <a:r>
              <a:rPr lang="en-GB" sz="4000" b="1" dirty="0">
                <a:latin typeface="Calibri" panose="020F0502020204030204" pitchFamily="34" charset="0"/>
                <a:ea typeface="Calibri" panose="020F0502020204030204" pitchFamily="34" charset="0"/>
                <a:cs typeface="Calibri" panose="020F0502020204030204" pitchFamily="34" charset="0"/>
              </a:rPr>
              <a:t>2 weeks from receiving papers/4 weeks from the meeting date</a:t>
            </a:r>
            <a:r>
              <a:rPr lang="en-GB" sz="4000" dirty="0">
                <a:latin typeface="Calibri" panose="020F0502020204030204" pitchFamily="34" charset="0"/>
                <a:ea typeface="Calibri" panose="020F0502020204030204" pitchFamily="34" charset="0"/>
                <a:cs typeface="Calibri" panose="020F0502020204030204" pitchFamily="34" charset="0"/>
              </a:rPr>
              <a:t> </a:t>
            </a:r>
          </a:p>
          <a:p>
            <a:endParaRPr lang="en-GB" dirty="0"/>
          </a:p>
        </p:txBody>
      </p:sp>
    </p:spTree>
    <p:extLst>
      <p:ext uri="{BB962C8B-B14F-4D97-AF65-F5344CB8AC3E}">
        <p14:creationId xmlns:p14="http://schemas.microsoft.com/office/powerpoint/2010/main" val="4062147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C918A-F6D2-431E-AC63-69734A8EE067}"/>
              </a:ext>
            </a:extLst>
          </p:cNvPr>
          <p:cNvSpPr>
            <a:spLocks noGrp="1"/>
          </p:cNvSpPr>
          <p:nvPr>
            <p:ph type="title"/>
          </p:nvPr>
        </p:nvSpPr>
        <p:spPr>
          <a:xfrm>
            <a:off x="609600" y="570214"/>
            <a:ext cx="8558741" cy="1143000"/>
          </a:xfrm>
        </p:spPr>
        <p:txBody>
          <a:bodyPr/>
          <a:lstStyle/>
          <a:p>
            <a:r>
              <a:rPr lang="en-GB" dirty="0"/>
              <a:t>What happens next?</a:t>
            </a:r>
            <a:br>
              <a:rPr lang="en-GB" dirty="0"/>
            </a:br>
            <a:endParaRPr lang="en-GB" dirty="0"/>
          </a:p>
        </p:txBody>
      </p:sp>
      <p:sp>
        <p:nvSpPr>
          <p:cNvPr id="3" name="Content Placeholder 2">
            <a:extLst>
              <a:ext uri="{FF2B5EF4-FFF2-40B4-BE49-F238E27FC236}">
                <a16:creationId xmlns:a16="http://schemas.microsoft.com/office/drawing/2014/main" id="{6298EEFB-84CC-4154-BC30-653FE6424601}"/>
              </a:ext>
            </a:extLst>
          </p:cNvPr>
          <p:cNvSpPr>
            <a:spLocks noGrp="1"/>
          </p:cNvSpPr>
          <p:nvPr>
            <p:ph idx="1"/>
          </p:nvPr>
        </p:nvSpPr>
        <p:spPr>
          <a:xfrm>
            <a:off x="609600" y="1520576"/>
            <a:ext cx="9242164" cy="4767210"/>
          </a:xfrm>
        </p:spPr>
        <p:txBody>
          <a:bodyPr>
            <a:normAutofit fontScale="77500" lnSpcReduction="20000"/>
          </a:bodyPr>
          <a:lstStyle/>
          <a:p>
            <a:r>
              <a:rPr lang="en-GB" sz="3800" dirty="0"/>
              <a:t>The LA will write to you, letting you know if the EHCP is going to be amended or not and if it needs to go to Panel for further discussion. The Local Authority does not have a deadline for sending you their planned changes but the SEN Code of Practice does state: ‘If the plan needs to be amended, the Local Authority should start the process of amendment without delay’ (9.176).</a:t>
            </a:r>
          </a:p>
          <a:p>
            <a:pPr indent="0">
              <a:buNone/>
            </a:pPr>
            <a:endParaRPr lang="en-GB" sz="3800" dirty="0"/>
          </a:p>
          <a:p>
            <a:r>
              <a:rPr lang="en-GB" sz="3800" dirty="0"/>
              <a:t>If the EHCP is to be amended, you will be sent a proposed amended EHCP which you will be given 15 days to respond to in order to request any further changes. Subsequent to this and to any further conversations which may be required, the EHCP will be finalised.</a:t>
            </a:r>
          </a:p>
          <a:p>
            <a:pPr indent="0">
              <a:buNone/>
            </a:pPr>
            <a:endParaRPr lang="en-GB" dirty="0"/>
          </a:p>
        </p:txBody>
      </p:sp>
      <p:sp>
        <p:nvSpPr>
          <p:cNvPr id="4" name="Slide Number Placeholder 3">
            <a:extLst>
              <a:ext uri="{FF2B5EF4-FFF2-40B4-BE49-F238E27FC236}">
                <a16:creationId xmlns:a16="http://schemas.microsoft.com/office/drawing/2014/main" id="{222D12C4-D973-49BD-8611-3C108CF9A922}"/>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33</a:t>
            </a:fld>
            <a:endParaRPr lang="en-GB">
              <a:solidFill>
                <a:srgbClr val="002F5D">
                  <a:tint val="75000"/>
                </a:srgbClr>
              </a:solidFill>
            </a:endParaRPr>
          </a:p>
        </p:txBody>
      </p:sp>
    </p:spTree>
    <p:extLst>
      <p:ext uri="{BB962C8B-B14F-4D97-AF65-F5344CB8AC3E}">
        <p14:creationId xmlns:p14="http://schemas.microsoft.com/office/powerpoint/2010/main" val="30023497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466373" y="1384453"/>
            <a:ext cx="3927579" cy="4089094"/>
          </a:xfrm>
          <a:prstGeom prst="wedgeEllipseCallout">
            <a:avLst>
              <a:gd name="adj1" fmla="val -51495"/>
              <a:gd name="adj2" fmla="val -502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I’ve been invited to a review – is it like parent’s evening?  </a:t>
            </a:r>
          </a:p>
          <a:p>
            <a:r>
              <a:rPr lang="en-GB" sz="2000" dirty="0"/>
              <a:t>What should I expect?  </a:t>
            </a:r>
          </a:p>
          <a:p>
            <a:r>
              <a:rPr lang="en-GB" sz="2000" dirty="0"/>
              <a:t>How can I prepare?  </a:t>
            </a:r>
          </a:p>
          <a:p>
            <a:r>
              <a:rPr lang="en-GB" sz="2000" dirty="0"/>
              <a:t>Who can support me?</a:t>
            </a:r>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4630428" y="1975861"/>
            <a:ext cx="5316761" cy="4089094"/>
          </a:xfrm>
          <a:prstGeom prst="wedgeRoundRectCallout">
            <a:avLst>
              <a:gd name="adj1" fmla="val 39848"/>
              <a:gd name="adj2" fmla="val 6715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2800" dirty="0"/>
              <a:t>It’s not like parents’ evening! </a:t>
            </a:r>
          </a:p>
          <a:p>
            <a:r>
              <a:rPr lang="en-GB" sz="2800" dirty="0"/>
              <a:t>We expect it to be much more of a two-way process than that and if you feel as though you need some support with the review, please do contact SENDIASS. </a:t>
            </a:r>
          </a:p>
        </p:txBody>
      </p:sp>
      <p:sp>
        <p:nvSpPr>
          <p:cNvPr id="3" name="Slide Number Placeholder 2">
            <a:extLst>
              <a:ext uri="{FF2B5EF4-FFF2-40B4-BE49-F238E27FC236}">
                <a16:creationId xmlns:a16="http://schemas.microsoft.com/office/drawing/2014/main" id="{5A2FAF7C-183F-46A4-92FA-AEF6775E427F}"/>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34</a:t>
            </a:fld>
            <a:endParaRPr lang="en-GB">
              <a:solidFill>
                <a:srgbClr val="002F5D">
                  <a:tint val="75000"/>
                </a:srgbClr>
              </a:solidFill>
            </a:endParaRPr>
          </a:p>
        </p:txBody>
      </p:sp>
    </p:spTree>
    <p:extLst>
      <p:ext uri="{BB962C8B-B14F-4D97-AF65-F5344CB8AC3E}">
        <p14:creationId xmlns:p14="http://schemas.microsoft.com/office/powerpoint/2010/main" val="326609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387178" y="1631092"/>
            <a:ext cx="2677298" cy="3971081"/>
          </a:xfrm>
          <a:prstGeom prst="wedgeEllipseCallout">
            <a:avLst>
              <a:gd name="adj1" fmla="val -51023"/>
              <a:gd name="adj2" fmla="val -56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How will I know what a good review looks like? </a:t>
            </a:r>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3302652" y="1297459"/>
            <a:ext cx="6545684" cy="4707554"/>
          </a:xfrm>
          <a:prstGeom prst="wedgeRoundRectCallout">
            <a:avLst>
              <a:gd name="adj1" fmla="val 39848"/>
              <a:gd name="adj2" fmla="val 6715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2800" dirty="0"/>
              <a:t>Annual Reviews should be ‘person centred’ – that means they must focus on the needs of the young person as well as their aspirations. It is an opportunity for all concerned to discuss how the EHCP is working, whether the outcomes and provisions (support) are working and if not, what is required. </a:t>
            </a:r>
          </a:p>
          <a:p>
            <a:endParaRPr lang="en-GB" sz="2800" dirty="0"/>
          </a:p>
          <a:p>
            <a:endParaRPr lang="en-GB" sz="1400" dirty="0"/>
          </a:p>
        </p:txBody>
      </p:sp>
      <p:sp>
        <p:nvSpPr>
          <p:cNvPr id="3" name="Slide Number Placeholder 2">
            <a:extLst>
              <a:ext uri="{FF2B5EF4-FFF2-40B4-BE49-F238E27FC236}">
                <a16:creationId xmlns:a16="http://schemas.microsoft.com/office/drawing/2014/main" id="{7E5ADC5C-329A-451A-8FB8-2C9EEDE551CE}"/>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35</a:t>
            </a:fld>
            <a:endParaRPr lang="en-GB">
              <a:solidFill>
                <a:srgbClr val="002F5D">
                  <a:tint val="75000"/>
                </a:srgbClr>
              </a:solidFill>
            </a:endParaRPr>
          </a:p>
        </p:txBody>
      </p:sp>
    </p:spTree>
    <p:extLst>
      <p:ext uri="{BB962C8B-B14F-4D97-AF65-F5344CB8AC3E}">
        <p14:creationId xmlns:p14="http://schemas.microsoft.com/office/powerpoint/2010/main" val="19992983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284704" y="1302456"/>
            <a:ext cx="2154766" cy="2126544"/>
          </a:xfrm>
          <a:prstGeom prst="wedgeEllipseCallout">
            <a:avLst>
              <a:gd name="adj1" fmla="val -48544"/>
              <a:gd name="adj2" fmla="val -536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How do I know if the EHCP is working?</a:t>
            </a:r>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2616200" y="1884892"/>
            <a:ext cx="7326175" cy="4004733"/>
          </a:xfrm>
          <a:prstGeom prst="wedgeRoundRectCallout">
            <a:avLst>
              <a:gd name="adj1" fmla="val 37210"/>
              <a:gd name="adj2" fmla="val 64143"/>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2400" dirty="0"/>
              <a:t>The purpose of the Annual Review is to do just this – look at what is and isn’t working, how your child is working towards the outcomes in the EHCP and if something needs to change but if you still have concerns after the meeting, do speak to your school’s SENCo, your Caseworker in the Statutory Assessment Team (all settings have a CWO linked to them) or to SENDIASS.</a:t>
            </a:r>
          </a:p>
        </p:txBody>
      </p:sp>
      <p:sp>
        <p:nvSpPr>
          <p:cNvPr id="3" name="Slide Number Placeholder 2">
            <a:extLst>
              <a:ext uri="{FF2B5EF4-FFF2-40B4-BE49-F238E27FC236}">
                <a16:creationId xmlns:a16="http://schemas.microsoft.com/office/drawing/2014/main" id="{BCE66272-9C73-4524-8F52-DDA2803BF63E}"/>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36</a:t>
            </a:fld>
            <a:endParaRPr lang="en-GB">
              <a:solidFill>
                <a:srgbClr val="002F5D">
                  <a:tint val="75000"/>
                </a:srgbClr>
              </a:solidFill>
            </a:endParaRPr>
          </a:p>
        </p:txBody>
      </p:sp>
    </p:spTree>
    <p:extLst>
      <p:ext uri="{BB962C8B-B14F-4D97-AF65-F5344CB8AC3E}">
        <p14:creationId xmlns:p14="http://schemas.microsoft.com/office/powerpoint/2010/main" val="10636823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p:txBody>
          <a:bodyPr/>
          <a:lstStyle/>
          <a:p>
            <a:r>
              <a:rPr lang="en-GB" dirty="0"/>
              <a:t>Your Questions:</a:t>
            </a:r>
          </a:p>
        </p:txBody>
      </p:sp>
      <p:sp>
        <p:nvSpPr>
          <p:cNvPr id="4" name="Speech Bubble: Oval 3">
            <a:extLst>
              <a:ext uri="{FF2B5EF4-FFF2-40B4-BE49-F238E27FC236}">
                <a16:creationId xmlns:a16="http://schemas.microsoft.com/office/drawing/2014/main" id="{21040DA2-0A7B-47C7-AEE4-A5692132FF46}"/>
              </a:ext>
            </a:extLst>
          </p:cNvPr>
          <p:cNvSpPr/>
          <p:nvPr/>
        </p:nvSpPr>
        <p:spPr>
          <a:xfrm>
            <a:off x="994610" y="1507959"/>
            <a:ext cx="3159702" cy="2770530"/>
          </a:xfrm>
          <a:prstGeom prst="wedgeEllipseCallout">
            <a:avLst>
              <a:gd name="adj1" fmla="val -57946"/>
              <a:gd name="adj2" fmla="val -435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Can anyone advocate for me – support me at meetings? </a:t>
            </a:r>
          </a:p>
        </p:txBody>
      </p:sp>
      <p:sp>
        <p:nvSpPr>
          <p:cNvPr id="5" name="Speech Bubble: Rectangle with Corners Rounded 4">
            <a:extLst>
              <a:ext uri="{FF2B5EF4-FFF2-40B4-BE49-F238E27FC236}">
                <a16:creationId xmlns:a16="http://schemas.microsoft.com/office/drawing/2014/main" id="{BEED7987-8752-4784-9876-3BFA8784A895}"/>
              </a:ext>
            </a:extLst>
          </p:cNvPr>
          <p:cNvSpPr/>
          <p:nvPr/>
        </p:nvSpPr>
        <p:spPr>
          <a:xfrm>
            <a:off x="4888970" y="2119900"/>
            <a:ext cx="4908888" cy="3716455"/>
          </a:xfrm>
          <a:prstGeom prst="wedgeRoundRectCallout">
            <a:avLst>
              <a:gd name="adj1" fmla="val 39848"/>
              <a:gd name="adj2" fmla="val 6715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a:t>You could choose to bring a friend or family member, and there are also National Organisations that may be able to support such as IPSEA; National Autistic Society.  </a:t>
            </a:r>
          </a:p>
          <a:p>
            <a:pPr algn="ctr"/>
            <a:endParaRPr lang="en-GB" sz="2400" dirty="0"/>
          </a:p>
          <a:p>
            <a:pPr algn="ctr"/>
            <a:r>
              <a:rPr lang="en-GB" sz="2400" dirty="0"/>
              <a:t>SENDIASS should be able to provide more information and advice on advocacy</a:t>
            </a:r>
          </a:p>
        </p:txBody>
      </p:sp>
      <p:sp>
        <p:nvSpPr>
          <p:cNvPr id="3" name="Slide Number Placeholder 2">
            <a:extLst>
              <a:ext uri="{FF2B5EF4-FFF2-40B4-BE49-F238E27FC236}">
                <a16:creationId xmlns:a16="http://schemas.microsoft.com/office/drawing/2014/main" id="{87EFF5BE-CDD9-4154-960B-945677BDC86C}"/>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37</a:t>
            </a:fld>
            <a:endParaRPr lang="en-GB">
              <a:solidFill>
                <a:srgbClr val="002F5D">
                  <a:tint val="75000"/>
                </a:srgbClr>
              </a:solidFill>
            </a:endParaRPr>
          </a:p>
        </p:txBody>
      </p:sp>
    </p:spTree>
    <p:extLst>
      <p:ext uri="{BB962C8B-B14F-4D97-AF65-F5344CB8AC3E}">
        <p14:creationId xmlns:p14="http://schemas.microsoft.com/office/powerpoint/2010/main" val="15236993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81E6F-63B2-4A8E-8831-A3A1EDE0EADE}"/>
              </a:ext>
            </a:extLst>
          </p:cNvPr>
          <p:cNvSpPr>
            <a:spLocks noGrp="1"/>
          </p:cNvSpPr>
          <p:nvPr>
            <p:ph type="title"/>
          </p:nvPr>
        </p:nvSpPr>
        <p:spPr>
          <a:xfrm>
            <a:off x="609601" y="559372"/>
            <a:ext cx="8558741" cy="1143000"/>
          </a:xfrm>
        </p:spPr>
        <p:txBody>
          <a:bodyPr/>
          <a:lstStyle/>
          <a:p>
            <a:r>
              <a:rPr lang="en-GB" dirty="0"/>
              <a:t>What if we disagree with the LA’s decisions</a:t>
            </a:r>
          </a:p>
        </p:txBody>
      </p:sp>
      <p:sp>
        <p:nvSpPr>
          <p:cNvPr id="3" name="Content Placeholder 2">
            <a:extLst>
              <a:ext uri="{FF2B5EF4-FFF2-40B4-BE49-F238E27FC236}">
                <a16:creationId xmlns:a16="http://schemas.microsoft.com/office/drawing/2014/main" id="{58A4A6FD-F8C6-47FA-8599-DDD589A3BD69}"/>
              </a:ext>
            </a:extLst>
          </p:cNvPr>
          <p:cNvSpPr>
            <a:spLocks noGrp="1"/>
          </p:cNvSpPr>
          <p:nvPr>
            <p:ph idx="1"/>
          </p:nvPr>
        </p:nvSpPr>
        <p:spPr>
          <a:xfrm>
            <a:off x="609601" y="2095928"/>
            <a:ext cx="9242164" cy="4029706"/>
          </a:xfrm>
        </p:spPr>
        <p:txBody>
          <a:bodyPr>
            <a:normAutofit/>
          </a:bodyPr>
          <a:lstStyle/>
          <a:p>
            <a:pPr indent="352425"/>
            <a:r>
              <a:rPr lang="en-GB" sz="3600" dirty="0"/>
              <a:t>Discuss with your CWO</a:t>
            </a:r>
          </a:p>
          <a:p>
            <a:pPr indent="352425"/>
            <a:r>
              <a:rPr lang="en-GB" sz="3600" dirty="0"/>
              <a:t>Discuss/seek advice from SENDIASS</a:t>
            </a:r>
          </a:p>
          <a:p>
            <a:pPr marL="352425" indent="-352425"/>
            <a:r>
              <a:rPr lang="en-GB" sz="3600" dirty="0"/>
              <a:t>Consider if you would like to proceed to Mediation</a:t>
            </a:r>
          </a:p>
          <a:p>
            <a:pPr marL="352425" indent="-352425"/>
            <a:r>
              <a:rPr lang="en-GB" sz="3600" dirty="0"/>
              <a:t>In very rare situations where we cannot come to an agreement, the SENDIST Tribunal is available for you to take your case to.</a:t>
            </a:r>
          </a:p>
        </p:txBody>
      </p:sp>
      <p:sp>
        <p:nvSpPr>
          <p:cNvPr id="4" name="Slide Number Placeholder 3">
            <a:extLst>
              <a:ext uri="{FF2B5EF4-FFF2-40B4-BE49-F238E27FC236}">
                <a16:creationId xmlns:a16="http://schemas.microsoft.com/office/drawing/2014/main" id="{E6F0BDF6-F681-4E21-ABD2-93E8F60FE65A}"/>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38</a:t>
            </a:fld>
            <a:endParaRPr lang="en-GB">
              <a:solidFill>
                <a:srgbClr val="002F5D">
                  <a:tint val="75000"/>
                </a:srgbClr>
              </a:solidFill>
            </a:endParaRPr>
          </a:p>
        </p:txBody>
      </p:sp>
    </p:spTree>
    <p:extLst>
      <p:ext uri="{BB962C8B-B14F-4D97-AF65-F5344CB8AC3E}">
        <p14:creationId xmlns:p14="http://schemas.microsoft.com/office/powerpoint/2010/main" val="18669231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E35A6-30E8-46AA-8A87-7B0F7D16635D}"/>
              </a:ext>
            </a:extLst>
          </p:cNvPr>
          <p:cNvSpPr>
            <a:spLocks noGrp="1"/>
          </p:cNvSpPr>
          <p:nvPr>
            <p:ph type="title"/>
          </p:nvPr>
        </p:nvSpPr>
        <p:spPr>
          <a:xfrm>
            <a:off x="609600" y="275167"/>
            <a:ext cx="8558741" cy="1473422"/>
          </a:xfrm>
        </p:spPr>
        <p:txBody>
          <a:bodyPr/>
          <a:lstStyle/>
          <a:p>
            <a:r>
              <a:rPr lang="en-GB" dirty="0"/>
              <a:t>For more information visit our pages on the Local Offer</a:t>
            </a:r>
          </a:p>
        </p:txBody>
      </p:sp>
      <p:sp>
        <p:nvSpPr>
          <p:cNvPr id="3" name="Content Placeholder 2">
            <a:extLst>
              <a:ext uri="{FF2B5EF4-FFF2-40B4-BE49-F238E27FC236}">
                <a16:creationId xmlns:a16="http://schemas.microsoft.com/office/drawing/2014/main" id="{FAFF6858-EDD0-4D97-ACFF-2A1E91D7E05B}"/>
              </a:ext>
            </a:extLst>
          </p:cNvPr>
          <p:cNvSpPr>
            <a:spLocks noGrp="1"/>
          </p:cNvSpPr>
          <p:nvPr>
            <p:ph idx="1"/>
          </p:nvPr>
        </p:nvSpPr>
        <p:spPr>
          <a:xfrm>
            <a:off x="609601" y="2075380"/>
            <a:ext cx="9242164" cy="4050254"/>
          </a:xfrm>
        </p:spPr>
        <p:txBody>
          <a:bodyPr>
            <a:normAutofit/>
          </a:bodyPr>
          <a:lstStyle/>
          <a:p>
            <a:pPr indent="0">
              <a:buNone/>
            </a:pPr>
            <a:r>
              <a:rPr lang="en-GB" sz="3600" dirty="0"/>
              <a:t>Search Cambridgeshire Local Offer through Google, then use the search bar in the top right corner and search Education Health and Care Plan</a:t>
            </a:r>
          </a:p>
          <a:p>
            <a:pPr indent="0">
              <a:buNone/>
            </a:pPr>
            <a:endParaRPr lang="en-GB" sz="3600" dirty="0">
              <a:solidFill>
                <a:srgbClr val="BFBFBF"/>
              </a:solidFill>
              <a:hlinkClick r:id="rId2">
                <a:extLst>
                  <a:ext uri="{A12FA001-AC4F-418D-AE19-62706E023703}">
                    <ahyp:hlinkClr xmlns:ahyp="http://schemas.microsoft.com/office/drawing/2018/hyperlinkcolor" val="tx"/>
                  </a:ext>
                </a:extLst>
              </a:hlinkClick>
            </a:endParaRPr>
          </a:p>
          <a:p>
            <a:pPr indent="0">
              <a:buNone/>
            </a:pPr>
            <a:r>
              <a:rPr lang="en-GB" sz="3600" dirty="0">
                <a:solidFill>
                  <a:srgbClr val="00B0F0"/>
                </a:solidFill>
                <a:hlinkClick r:id="rId2">
                  <a:extLst>
                    <a:ext uri="{A12FA001-AC4F-418D-AE19-62706E023703}">
                      <ahyp:hlinkClr xmlns:ahyp="http://schemas.microsoft.com/office/drawing/2018/hyperlinkcolor" val="tx"/>
                    </a:ext>
                  </a:extLst>
                </a:hlinkClick>
              </a:rPr>
              <a:t>Education, Health and Care Plan (EHCP) - Cambridgeshire County Council</a:t>
            </a:r>
            <a:endParaRPr lang="en-GB" sz="3600" dirty="0">
              <a:solidFill>
                <a:srgbClr val="00B0F0"/>
              </a:solidFill>
            </a:endParaRPr>
          </a:p>
        </p:txBody>
      </p:sp>
      <p:sp>
        <p:nvSpPr>
          <p:cNvPr id="4" name="Slide Number Placeholder 3">
            <a:extLst>
              <a:ext uri="{FF2B5EF4-FFF2-40B4-BE49-F238E27FC236}">
                <a16:creationId xmlns:a16="http://schemas.microsoft.com/office/drawing/2014/main" id="{BAD7B234-646D-48F3-AA16-7D4DF84F93EE}"/>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39</a:t>
            </a:fld>
            <a:endParaRPr lang="en-GB">
              <a:solidFill>
                <a:srgbClr val="002F5D">
                  <a:tint val="75000"/>
                </a:srgbClr>
              </a:solidFill>
            </a:endParaRPr>
          </a:p>
        </p:txBody>
      </p:sp>
    </p:spTree>
    <p:extLst>
      <p:ext uri="{BB962C8B-B14F-4D97-AF65-F5344CB8AC3E}">
        <p14:creationId xmlns:p14="http://schemas.microsoft.com/office/powerpoint/2010/main" val="299301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939CA-51B2-41E1-B2EF-D47FE8E7577E}"/>
              </a:ext>
            </a:extLst>
          </p:cNvPr>
          <p:cNvSpPr>
            <a:spLocks noGrp="1"/>
          </p:cNvSpPr>
          <p:nvPr>
            <p:ph type="title"/>
          </p:nvPr>
        </p:nvSpPr>
        <p:spPr>
          <a:xfrm>
            <a:off x="328612" y="137319"/>
            <a:ext cx="9057503" cy="1325563"/>
          </a:xfrm>
        </p:spPr>
        <p:txBody>
          <a:bodyPr/>
          <a:lstStyle/>
          <a:p>
            <a:r>
              <a:rPr lang="en-GB" sz="4000" dirty="0"/>
              <a:t>Number of EHCPs open on census day</a:t>
            </a:r>
          </a:p>
        </p:txBody>
      </p:sp>
      <p:sp>
        <p:nvSpPr>
          <p:cNvPr id="3" name="Content Placeholder 2">
            <a:extLst>
              <a:ext uri="{FF2B5EF4-FFF2-40B4-BE49-F238E27FC236}">
                <a16:creationId xmlns:a16="http://schemas.microsoft.com/office/drawing/2014/main" id="{BE5F72DD-61D4-4696-BAC1-EDD7EC55C2BC}"/>
              </a:ext>
            </a:extLst>
          </p:cNvPr>
          <p:cNvSpPr>
            <a:spLocks noGrp="1"/>
          </p:cNvSpPr>
          <p:nvPr>
            <p:ph idx="1"/>
          </p:nvPr>
        </p:nvSpPr>
        <p:spPr/>
        <p:txBody>
          <a:bodyPr vert="horz" lIns="91440" tIns="45720" rIns="91440" bIns="45720" rtlCol="0" anchor="t">
            <a:normAutofit/>
          </a:bodyPr>
          <a:lstStyle/>
          <a:p>
            <a:endParaRPr lang="en-GB" dirty="0">
              <a:cs typeface="Calibri"/>
            </a:endParaRPr>
          </a:p>
          <a:p>
            <a:endParaRPr lang="en-GB" dirty="0">
              <a:cs typeface="Calibri"/>
            </a:endParaRPr>
          </a:p>
        </p:txBody>
      </p:sp>
      <p:graphicFrame>
        <p:nvGraphicFramePr>
          <p:cNvPr id="4" name="Chart 3">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837726842"/>
              </p:ext>
            </p:extLst>
          </p:nvPr>
        </p:nvGraphicFramePr>
        <p:xfrm>
          <a:off x="328613" y="1325563"/>
          <a:ext cx="9523152" cy="3715994"/>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C3BCEBC2-318F-4B9B-9C01-D7C9F75D2930}"/>
              </a:ext>
            </a:extLst>
          </p:cNvPr>
          <p:cNvSpPr/>
          <p:nvPr/>
        </p:nvSpPr>
        <p:spPr>
          <a:xfrm>
            <a:off x="202003" y="5365253"/>
            <a:ext cx="11380396" cy="944253"/>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The number of EHCPs open on the census day (14 January) increased by 12.8% over the past 12 months – an increase of 65.2% over the last 6 years</a:t>
            </a:r>
          </a:p>
        </p:txBody>
      </p:sp>
    </p:spTree>
    <p:extLst>
      <p:ext uri="{BB962C8B-B14F-4D97-AF65-F5344CB8AC3E}">
        <p14:creationId xmlns:p14="http://schemas.microsoft.com/office/powerpoint/2010/main" val="24168421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ACE19-4663-4F1C-9C66-C3C6D6A1E427}"/>
              </a:ext>
            </a:extLst>
          </p:cNvPr>
          <p:cNvSpPr>
            <a:spLocks noGrp="1"/>
          </p:cNvSpPr>
          <p:nvPr>
            <p:ph type="title"/>
          </p:nvPr>
        </p:nvSpPr>
        <p:spPr/>
        <p:txBody>
          <a:bodyPr/>
          <a:lstStyle/>
          <a:p>
            <a:r>
              <a:rPr lang="en-GB" dirty="0"/>
              <a:t>SENDIASS</a:t>
            </a:r>
          </a:p>
        </p:txBody>
      </p:sp>
      <p:sp>
        <p:nvSpPr>
          <p:cNvPr id="3" name="TextBox 2">
            <a:extLst>
              <a:ext uri="{FF2B5EF4-FFF2-40B4-BE49-F238E27FC236}">
                <a16:creationId xmlns:a16="http://schemas.microsoft.com/office/drawing/2014/main" id="{144BB43C-B82C-42A4-AF33-65EAD9D4B2C4}"/>
              </a:ext>
            </a:extLst>
          </p:cNvPr>
          <p:cNvSpPr txBox="1"/>
          <p:nvPr/>
        </p:nvSpPr>
        <p:spPr>
          <a:xfrm>
            <a:off x="948268" y="1622272"/>
            <a:ext cx="8462731" cy="4524315"/>
          </a:xfrm>
          <a:prstGeom prst="rect">
            <a:avLst/>
          </a:prstGeom>
          <a:noFill/>
        </p:spPr>
        <p:txBody>
          <a:bodyPr wrap="square" rtlCol="0">
            <a:spAutoFit/>
          </a:bodyPr>
          <a:lstStyle/>
          <a:p>
            <a:r>
              <a:rPr lang="en-GB" sz="2400" dirty="0"/>
              <a:t>SEND Information, Advice and Support (SENDIASS) </a:t>
            </a:r>
          </a:p>
          <a:p>
            <a:endParaRPr lang="en-GB" sz="2400" dirty="0"/>
          </a:p>
          <a:p>
            <a:r>
              <a:rPr lang="en-GB" sz="2400" dirty="0"/>
              <a:t>Cambridgeshire County Council, SH1212, Shire Hall, Cambridge, CB3 0AP</a:t>
            </a:r>
          </a:p>
          <a:p>
            <a:br>
              <a:rPr lang="en-GB" sz="2400" dirty="0"/>
            </a:br>
            <a:r>
              <a:rPr lang="en-GB" sz="2400" dirty="0"/>
              <a:t>Email - </a:t>
            </a:r>
            <a:r>
              <a:rPr lang="en-GB" sz="2400" u="sng" dirty="0">
                <a:solidFill>
                  <a:srgbClr val="00B0F0"/>
                </a:solidFill>
                <a:hlinkClick r:id="rId2">
                  <a:extLst>
                    <a:ext uri="{A12FA001-AC4F-418D-AE19-62706E023703}">
                      <ahyp:hlinkClr xmlns:ahyp="http://schemas.microsoft.com/office/drawing/2018/hyperlinkcolor" val="tx"/>
                    </a:ext>
                  </a:extLst>
                </a:hlinkClick>
              </a:rPr>
              <a:t>sendiass@cambridgeshire.gov.uk</a:t>
            </a:r>
            <a:endParaRPr lang="en-GB" sz="2400" u="sng" dirty="0">
              <a:solidFill>
                <a:srgbClr val="00B0F0"/>
              </a:solidFill>
            </a:endParaRPr>
          </a:p>
          <a:p>
            <a:endParaRPr lang="en-GB" sz="2400" dirty="0"/>
          </a:p>
          <a:p>
            <a:r>
              <a:rPr lang="en-GB" sz="2400" dirty="0"/>
              <a:t>Confidential helpline open during term times: 01223 699 214</a:t>
            </a:r>
          </a:p>
          <a:p>
            <a:endParaRPr lang="en-GB" sz="2400" dirty="0"/>
          </a:p>
          <a:p>
            <a:endParaRPr lang="en-GB" sz="2400" dirty="0"/>
          </a:p>
          <a:p>
            <a:r>
              <a:rPr lang="en-GB" sz="2400" u="sng" dirty="0">
                <a:solidFill>
                  <a:srgbClr val="00B0F0"/>
                </a:solidFill>
                <a:hlinkClick r:id="rId3">
                  <a:extLst>
                    <a:ext uri="{A12FA001-AC4F-418D-AE19-62706E023703}">
                      <ahyp:hlinkClr xmlns:ahyp="http://schemas.microsoft.com/office/drawing/2018/hyperlinkcolor" val="tx"/>
                    </a:ext>
                  </a:extLst>
                </a:hlinkClick>
              </a:rPr>
              <a:t>SEND Information, Advice and Support Service (SENDIASS) - Cambridgeshire County Council</a:t>
            </a:r>
            <a:endParaRPr lang="en-GB" sz="2400" dirty="0">
              <a:solidFill>
                <a:srgbClr val="00B0F0"/>
              </a:solidFill>
            </a:endParaRPr>
          </a:p>
        </p:txBody>
      </p:sp>
      <p:sp>
        <p:nvSpPr>
          <p:cNvPr id="4" name="Slide Number Placeholder 3">
            <a:extLst>
              <a:ext uri="{FF2B5EF4-FFF2-40B4-BE49-F238E27FC236}">
                <a16:creationId xmlns:a16="http://schemas.microsoft.com/office/drawing/2014/main" id="{36D6841D-12A4-43DD-BD68-86CAF957C5B7}"/>
              </a:ext>
            </a:extLst>
          </p:cNvPr>
          <p:cNvSpPr>
            <a:spLocks noGrp="1"/>
          </p:cNvSpPr>
          <p:nvPr>
            <p:ph type="sldNum" sz="quarter" idx="12"/>
          </p:nvPr>
        </p:nvSpPr>
        <p:spPr/>
        <p:txBody>
          <a:bodyPr/>
          <a:lstStyle/>
          <a:p>
            <a:pPr>
              <a:defRPr/>
            </a:pPr>
            <a:fld id="{242172ED-39CC-4E5D-985E-FA68EC6D594C}" type="slidenum">
              <a:rPr lang="en-GB" smtClean="0">
                <a:solidFill>
                  <a:srgbClr val="002F5D">
                    <a:tint val="75000"/>
                  </a:srgbClr>
                </a:solidFill>
              </a:rPr>
              <a:pPr>
                <a:defRPr/>
              </a:pPr>
              <a:t>40</a:t>
            </a:fld>
            <a:endParaRPr lang="en-GB">
              <a:solidFill>
                <a:srgbClr val="002F5D">
                  <a:tint val="75000"/>
                </a:srgbClr>
              </a:solidFill>
            </a:endParaRPr>
          </a:p>
        </p:txBody>
      </p:sp>
    </p:spTree>
    <p:extLst>
      <p:ext uri="{BB962C8B-B14F-4D97-AF65-F5344CB8AC3E}">
        <p14:creationId xmlns:p14="http://schemas.microsoft.com/office/powerpoint/2010/main" val="8047603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E35A6-30E8-46AA-8A87-7B0F7D16635D}"/>
              </a:ext>
            </a:extLst>
          </p:cNvPr>
          <p:cNvSpPr>
            <a:spLocks noGrp="1"/>
          </p:cNvSpPr>
          <p:nvPr>
            <p:ph type="title"/>
          </p:nvPr>
        </p:nvSpPr>
        <p:spPr>
          <a:xfrm>
            <a:off x="473676" y="732366"/>
            <a:ext cx="8558741" cy="1143000"/>
          </a:xfrm>
        </p:spPr>
        <p:txBody>
          <a:bodyPr/>
          <a:lstStyle/>
          <a:p>
            <a:r>
              <a:rPr lang="en-GB" sz="5400" dirty="0"/>
              <a:t>Strategic Improvement</a:t>
            </a:r>
            <a:br>
              <a:rPr lang="en-GB" dirty="0"/>
            </a:br>
            <a:endParaRPr lang="en-GB" dirty="0">
              <a:solidFill>
                <a:srgbClr val="FF0000"/>
              </a:solidFill>
            </a:endParaRPr>
          </a:p>
        </p:txBody>
      </p:sp>
      <p:sp>
        <p:nvSpPr>
          <p:cNvPr id="3" name="Content Placeholder 2">
            <a:extLst>
              <a:ext uri="{FF2B5EF4-FFF2-40B4-BE49-F238E27FC236}">
                <a16:creationId xmlns:a16="http://schemas.microsoft.com/office/drawing/2014/main" id="{FAFF6858-EDD0-4D97-ACFF-2A1E91D7E05B}"/>
              </a:ext>
            </a:extLst>
          </p:cNvPr>
          <p:cNvSpPr>
            <a:spLocks noGrp="1"/>
          </p:cNvSpPr>
          <p:nvPr>
            <p:ph idx="1"/>
          </p:nvPr>
        </p:nvSpPr>
        <p:spPr>
          <a:xfrm>
            <a:off x="288325" y="939114"/>
            <a:ext cx="10313772" cy="5417237"/>
          </a:xfrm>
        </p:spPr>
        <p:txBody>
          <a:bodyPr>
            <a:normAutofit lnSpcReduction="10000"/>
          </a:bodyPr>
          <a:lstStyle/>
          <a:p>
            <a:pPr indent="0" algn="ctr">
              <a:buNone/>
            </a:pPr>
            <a:endParaRPr lang="en-GB" sz="4400" dirty="0"/>
          </a:p>
          <a:p>
            <a:pPr indent="0" algn="ctr">
              <a:buNone/>
            </a:pPr>
            <a:endParaRPr lang="en-GB" sz="4400" dirty="0"/>
          </a:p>
          <a:p>
            <a:pPr indent="0" algn="ctr">
              <a:buNone/>
            </a:pPr>
            <a:r>
              <a:rPr lang="en-GB" sz="4400" dirty="0">
                <a:solidFill>
                  <a:schemeClr val="bg1"/>
                </a:solidFill>
              </a:rPr>
              <a:t>We value your feedback and would welcome your input over the coming months</a:t>
            </a:r>
          </a:p>
          <a:p>
            <a:pPr indent="0" algn="ctr">
              <a:buNone/>
            </a:pPr>
            <a:endParaRPr lang="en-GB" sz="4400" dirty="0">
              <a:solidFill>
                <a:schemeClr val="bg1"/>
              </a:solidFill>
            </a:endParaRPr>
          </a:p>
          <a:p>
            <a:r>
              <a:rPr lang="en-GB" sz="3500" dirty="0"/>
              <a:t>Annual Reviews </a:t>
            </a:r>
          </a:p>
          <a:p>
            <a:r>
              <a:rPr lang="en-GB" sz="3500" dirty="0"/>
              <a:t>Personal Budget Policy Review </a:t>
            </a:r>
          </a:p>
          <a:p>
            <a:r>
              <a:rPr lang="en-GB" sz="3500" dirty="0"/>
              <a:t>Parental experiences of statutory assessment </a:t>
            </a:r>
          </a:p>
          <a:p>
            <a:r>
              <a:rPr lang="en-GB" sz="3500" dirty="0"/>
              <a:t>SEN Support and the Graduated Response </a:t>
            </a:r>
          </a:p>
          <a:p>
            <a:pPr indent="0" algn="ctr">
              <a:buNone/>
            </a:pPr>
            <a:endParaRPr lang="en-GB" sz="4400" dirty="0"/>
          </a:p>
          <a:p>
            <a:pPr indent="0" algn="ctr">
              <a:buNone/>
            </a:pPr>
            <a:endParaRPr lang="en-GB" sz="4400" dirty="0"/>
          </a:p>
        </p:txBody>
      </p:sp>
      <p:sp>
        <p:nvSpPr>
          <p:cNvPr id="4" name="Slide Number Placeholder 3">
            <a:extLst>
              <a:ext uri="{FF2B5EF4-FFF2-40B4-BE49-F238E27FC236}">
                <a16:creationId xmlns:a16="http://schemas.microsoft.com/office/drawing/2014/main" id="{2D7E6DC9-279B-4779-8688-5D07B86ED207}"/>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41</a:t>
            </a:fld>
            <a:endParaRPr lang="en-GB">
              <a:solidFill>
                <a:srgbClr val="002F5D">
                  <a:tint val="75000"/>
                </a:srgbClr>
              </a:solidFill>
            </a:endParaRPr>
          </a:p>
        </p:txBody>
      </p:sp>
    </p:spTree>
    <p:extLst>
      <p:ext uri="{BB962C8B-B14F-4D97-AF65-F5344CB8AC3E}">
        <p14:creationId xmlns:p14="http://schemas.microsoft.com/office/powerpoint/2010/main" val="4060373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FF6858-EDD0-4D97-ACFF-2A1E91D7E05B}"/>
              </a:ext>
            </a:extLst>
          </p:cNvPr>
          <p:cNvSpPr>
            <a:spLocks noGrp="1"/>
          </p:cNvSpPr>
          <p:nvPr>
            <p:ph idx="1"/>
          </p:nvPr>
        </p:nvSpPr>
        <p:spPr>
          <a:xfrm>
            <a:off x="238898" y="840260"/>
            <a:ext cx="10313772" cy="5516092"/>
          </a:xfrm>
        </p:spPr>
        <p:txBody>
          <a:bodyPr>
            <a:normAutofit fontScale="77500" lnSpcReduction="20000"/>
          </a:bodyPr>
          <a:lstStyle/>
          <a:p>
            <a:pPr indent="0" algn="ctr">
              <a:buNone/>
            </a:pPr>
            <a:endParaRPr lang="en-GB" sz="5200" dirty="0"/>
          </a:p>
          <a:p>
            <a:pPr indent="0" algn="ctr">
              <a:buNone/>
            </a:pPr>
            <a:endParaRPr lang="en-GB" sz="5200" dirty="0"/>
          </a:p>
          <a:p>
            <a:pPr indent="0" algn="ctr">
              <a:buNone/>
            </a:pPr>
            <a:r>
              <a:rPr lang="en-GB" sz="5200" dirty="0">
                <a:solidFill>
                  <a:schemeClr val="bg1"/>
                </a:solidFill>
              </a:rPr>
              <a:t>We hope you have found this session useful. If you have any queries, please do not hesitate to contact your designated casework officer. </a:t>
            </a:r>
          </a:p>
          <a:p>
            <a:pPr indent="0" algn="ctr">
              <a:buNone/>
            </a:pPr>
            <a:endParaRPr lang="en-GB" sz="5200" dirty="0">
              <a:solidFill>
                <a:schemeClr val="bg1"/>
              </a:solidFill>
            </a:endParaRPr>
          </a:p>
          <a:p>
            <a:pPr indent="0" algn="ctr">
              <a:buNone/>
            </a:pPr>
            <a:r>
              <a:rPr lang="en-GB" sz="5200" dirty="0">
                <a:solidFill>
                  <a:schemeClr val="bg1"/>
                </a:solidFill>
              </a:rPr>
              <a:t>We also have a </a:t>
            </a:r>
          </a:p>
          <a:p>
            <a:pPr indent="0" algn="ctr">
              <a:buNone/>
            </a:pPr>
            <a:r>
              <a:rPr lang="en-GB" sz="5200" dirty="0">
                <a:solidFill>
                  <a:schemeClr val="bg1"/>
                </a:solidFill>
              </a:rPr>
              <a:t>Duty-line:</a:t>
            </a:r>
          </a:p>
          <a:p>
            <a:pPr indent="0" algn="ctr">
              <a:buNone/>
            </a:pPr>
            <a:r>
              <a:rPr lang="en-GB" sz="5200" dirty="0">
                <a:solidFill>
                  <a:schemeClr val="bg1"/>
                </a:solidFill>
              </a:rPr>
              <a:t>01223 699362</a:t>
            </a:r>
          </a:p>
          <a:p>
            <a:pPr indent="0" algn="ctr">
              <a:buNone/>
            </a:pPr>
            <a:r>
              <a:rPr lang="en-GB" sz="5200" dirty="0">
                <a:solidFill>
                  <a:schemeClr val="bg1"/>
                </a:solidFill>
              </a:rPr>
              <a:t>9 – 1pm daily</a:t>
            </a:r>
          </a:p>
          <a:p>
            <a:pPr indent="0" algn="ctr">
              <a:buNone/>
            </a:pPr>
            <a:endParaRPr lang="en-GB" sz="3600" dirty="0">
              <a:solidFill>
                <a:schemeClr val="bg1"/>
              </a:solidFill>
            </a:endParaRPr>
          </a:p>
          <a:p>
            <a:pPr indent="0" algn="ctr">
              <a:buNone/>
            </a:pPr>
            <a:endParaRPr lang="en-GB" sz="3600" dirty="0"/>
          </a:p>
          <a:p>
            <a:pPr indent="0" algn="ctr">
              <a:buNone/>
            </a:pPr>
            <a:endParaRPr lang="en-GB" sz="4400" dirty="0"/>
          </a:p>
        </p:txBody>
      </p:sp>
      <p:sp>
        <p:nvSpPr>
          <p:cNvPr id="4" name="Slide Number Placeholder 3">
            <a:extLst>
              <a:ext uri="{FF2B5EF4-FFF2-40B4-BE49-F238E27FC236}">
                <a16:creationId xmlns:a16="http://schemas.microsoft.com/office/drawing/2014/main" id="{2D7E6DC9-279B-4779-8688-5D07B86ED207}"/>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42</a:t>
            </a:fld>
            <a:endParaRPr lang="en-GB">
              <a:solidFill>
                <a:srgbClr val="002F5D">
                  <a:tint val="75000"/>
                </a:srgbClr>
              </a:solidFill>
            </a:endParaRPr>
          </a:p>
        </p:txBody>
      </p:sp>
    </p:spTree>
    <p:extLst>
      <p:ext uri="{BB962C8B-B14F-4D97-AF65-F5344CB8AC3E}">
        <p14:creationId xmlns:p14="http://schemas.microsoft.com/office/powerpoint/2010/main" val="1117410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66425-CE38-4AB7-851D-680861A867E5}"/>
              </a:ext>
            </a:extLst>
          </p:cNvPr>
          <p:cNvSpPr>
            <a:spLocks noGrp="1"/>
          </p:cNvSpPr>
          <p:nvPr>
            <p:ph type="title"/>
          </p:nvPr>
        </p:nvSpPr>
        <p:spPr>
          <a:xfrm>
            <a:off x="321924" y="163319"/>
            <a:ext cx="8558741" cy="1143000"/>
          </a:xfrm>
        </p:spPr>
        <p:txBody>
          <a:bodyPr/>
          <a:lstStyle/>
          <a:p>
            <a:r>
              <a:rPr lang="en-GB" dirty="0"/>
              <a:t>The Casework Officers (CWO)</a:t>
            </a:r>
          </a:p>
        </p:txBody>
      </p:sp>
      <p:sp>
        <p:nvSpPr>
          <p:cNvPr id="3" name="TextBox 2">
            <a:extLst>
              <a:ext uri="{FF2B5EF4-FFF2-40B4-BE49-F238E27FC236}">
                <a16:creationId xmlns:a16="http://schemas.microsoft.com/office/drawing/2014/main" id="{E8C40838-B521-449C-96B4-FBABB53A017A}"/>
              </a:ext>
            </a:extLst>
          </p:cNvPr>
          <p:cNvSpPr txBox="1"/>
          <p:nvPr/>
        </p:nvSpPr>
        <p:spPr>
          <a:xfrm>
            <a:off x="321924" y="1306319"/>
            <a:ext cx="10776858" cy="830997"/>
          </a:xfrm>
          <a:prstGeom prst="rect">
            <a:avLst/>
          </a:prstGeom>
          <a:noFill/>
        </p:spPr>
        <p:txBody>
          <a:bodyPr wrap="square" rtlCol="0">
            <a:spAutoFit/>
          </a:bodyPr>
          <a:lstStyle/>
          <a:p>
            <a:r>
              <a:rPr lang="en-GB" sz="2400" dirty="0"/>
              <a:t>6 Statutory Assessment (SA) CWOs  </a:t>
            </a:r>
          </a:p>
          <a:p>
            <a:r>
              <a:rPr lang="en-GB" sz="2400" dirty="0"/>
              <a:t>17 Monitoring and Review (M&amp;R) CWOs</a:t>
            </a:r>
          </a:p>
        </p:txBody>
      </p:sp>
      <p:sp>
        <p:nvSpPr>
          <p:cNvPr id="4" name="Content Placeholder 2">
            <a:extLst>
              <a:ext uri="{FF2B5EF4-FFF2-40B4-BE49-F238E27FC236}">
                <a16:creationId xmlns:a16="http://schemas.microsoft.com/office/drawing/2014/main" id="{73AD5FDB-F762-4139-BACB-7C4523DA19F8}"/>
              </a:ext>
            </a:extLst>
          </p:cNvPr>
          <p:cNvSpPr>
            <a:spLocks noGrp="1"/>
          </p:cNvSpPr>
          <p:nvPr>
            <p:ph sz="half" idx="1"/>
          </p:nvPr>
        </p:nvSpPr>
        <p:spPr>
          <a:xfrm>
            <a:off x="247210" y="2755557"/>
            <a:ext cx="5157261" cy="3468446"/>
          </a:xfrm>
        </p:spPr>
        <p:txBody>
          <a:bodyPr>
            <a:normAutofit fontScale="70000" lnSpcReduction="20000"/>
          </a:bodyPr>
          <a:lstStyle/>
          <a:p>
            <a:pPr indent="0">
              <a:buNone/>
            </a:pPr>
            <a:r>
              <a:rPr lang="en-GB" sz="4600" b="1" dirty="0">
                <a:solidFill>
                  <a:schemeClr val="bg1"/>
                </a:solidFill>
                <a:latin typeface="+mj-lt"/>
                <a:ea typeface="+mj-ea"/>
                <a:cs typeface="+mj-cs"/>
              </a:rPr>
              <a:t>Statutory Assessment CWOs</a:t>
            </a:r>
          </a:p>
          <a:p>
            <a:endParaRPr lang="en-GB" dirty="0"/>
          </a:p>
          <a:p>
            <a:pPr marL="352425" indent="-352425">
              <a:spcBef>
                <a:spcPct val="20000"/>
              </a:spcBef>
              <a:buFont typeface="Arial" charset="0"/>
              <a:buChar char="•"/>
            </a:pPr>
            <a:r>
              <a:rPr lang="en-GB" sz="2600" dirty="0"/>
              <a:t>Responsible for managing the Statutory Assessment process from the point the Local Authority (LA) agree to conduct an Education, Health and Care Needs Assessment (EHCNA) until a decision is made either to not issue an EHCP or, if agreed, until an EHCP has been drafted and finalised for a young person;</a:t>
            </a:r>
          </a:p>
          <a:p>
            <a:pPr marL="352425" indent="-352425">
              <a:spcBef>
                <a:spcPct val="20000"/>
              </a:spcBef>
              <a:buFont typeface="Arial" charset="0"/>
              <a:buChar char="•"/>
            </a:pPr>
            <a:r>
              <a:rPr lang="en-GB" sz="2600" dirty="0"/>
              <a:t>Work in geographical areas but not directly linked to particular educational settings.</a:t>
            </a:r>
          </a:p>
        </p:txBody>
      </p:sp>
      <p:sp>
        <p:nvSpPr>
          <p:cNvPr id="5" name="Content Placeholder 3">
            <a:extLst>
              <a:ext uri="{FF2B5EF4-FFF2-40B4-BE49-F238E27FC236}">
                <a16:creationId xmlns:a16="http://schemas.microsoft.com/office/drawing/2014/main" id="{4C7FFC0B-2DF6-494C-99B7-65B76BF1B9F6}"/>
              </a:ext>
            </a:extLst>
          </p:cNvPr>
          <p:cNvSpPr txBox="1">
            <a:spLocks/>
          </p:cNvSpPr>
          <p:nvPr/>
        </p:nvSpPr>
        <p:spPr>
          <a:xfrm>
            <a:off x="5609690" y="2104558"/>
            <a:ext cx="5489092" cy="4284552"/>
          </a:xfrm>
          <a:prstGeom prst="rect">
            <a:avLst/>
          </a:prstGeom>
        </p:spPr>
        <p:txBody>
          <a:bodyPr>
            <a:normAutofit fontScale="25000" lnSpcReduction="20000"/>
          </a:bodyPr>
          <a:lstStyle>
            <a:lvl1pPr indent="-239178" algn="l" rtl="0" eaLnBrk="0" fontAlgn="base" hangingPunct="0">
              <a:spcBef>
                <a:spcPct val="20000"/>
              </a:spcBef>
              <a:spcAft>
                <a:spcPct val="0"/>
              </a:spcAft>
              <a:buFont typeface="Arial" charset="0"/>
              <a:buChar char="•"/>
              <a:defRPr sz="3733" kern="1200">
                <a:solidFill>
                  <a:srgbClr val="FFFFFF"/>
                </a:solidFill>
                <a:latin typeface="+mn-lt"/>
                <a:ea typeface="+mn-ea"/>
                <a:cs typeface="+mn-cs"/>
              </a:defRPr>
            </a:lvl1pPr>
            <a:lvl2pPr marL="478355" indent="-239178" algn="l" rtl="0" eaLnBrk="0" fontAlgn="base" hangingPunct="0">
              <a:spcBef>
                <a:spcPct val="20000"/>
              </a:spcBef>
              <a:spcAft>
                <a:spcPct val="0"/>
              </a:spcAft>
              <a:buFont typeface="Arial" charset="0"/>
              <a:buChar char="•"/>
              <a:defRPr sz="3200" kern="1200">
                <a:solidFill>
                  <a:srgbClr val="FFFFFF"/>
                </a:solidFill>
                <a:latin typeface="+mn-lt"/>
                <a:ea typeface="+mn-ea"/>
                <a:cs typeface="+mn-cs"/>
              </a:defRPr>
            </a:lvl2pPr>
            <a:lvl3pPr marL="958827" indent="-239178" algn="l" rtl="0" eaLnBrk="0" fontAlgn="base" hangingPunct="0">
              <a:spcBef>
                <a:spcPct val="20000"/>
              </a:spcBef>
              <a:spcAft>
                <a:spcPct val="0"/>
              </a:spcAft>
              <a:buFont typeface="Arial" charset="0"/>
              <a:buChar char="•"/>
              <a:defRPr sz="2667" kern="1200">
                <a:solidFill>
                  <a:srgbClr val="FFFFFF"/>
                </a:solidFill>
                <a:latin typeface="+mn-lt"/>
                <a:ea typeface="+mn-ea"/>
                <a:cs typeface="+mn-cs"/>
              </a:defRPr>
            </a:lvl3pPr>
            <a:lvl4pPr marL="1439297" indent="-239178" algn="l" rtl="0" eaLnBrk="0" fontAlgn="base" hangingPunct="0">
              <a:spcBef>
                <a:spcPct val="20000"/>
              </a:spcBef>
              <a:spcAft>
                <a:spcPct val="0"/>
              </a:spcAft>
              <a:buFont typeface="Arial" charset="0"/>
              <a:buChar char="•"/>
              <a:defRPr kern="1200">
                <a:solidFill>
                  <a:srgbClr val="FFFFFF"/>
                </a:solidFill>
                <a:latin typeface="+mn-lt"/>
                <a:ea typeface="+mn-ea"/>
                <a:cs typeface="+mn-cs"/>
              </a:defRPr>
            </a:lvl4pPr>
            <a:lvl5pPr marL="1919769" indent="-239178" algn="l" rtl="0" eaLnBrk="0" fontAlgn="base" hangingPunct="0">
              <a:spcBef>
                <a:spcPts val="533"/>
              </a:spcBef>
              <a:spcAft>
                <a:spcPct val="0"/>
              </a:spcAft>
              <a:buFont typeface="Arial" charset="0"/>
              <a:buChar char="•"/>
              <a:defRPr kern="1200">
                <a:solidFill>
                  <a:srgbClr val="FFFFFF"/>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indent="0">
              <a:buNone/>
            </a:pPr>
            <a:r>
              <a:rPr lang="en-GB" sz="12800" b="1" dirty="0">
                <a:solidFill>
                  <a:schemeClr val="bg1"/>
                </a:solidFill>
                <a:latin typeface="+mj-lt"/>
                <a:ea typeface="+mj-ea"/>
                <a:cs typeface="+mj-cs"/>
              </a:rPr>
              <a:t>Monitoring &amp; Review CWOs </a:t>
            </a:r>
          </a:p>
          <a:p>
            <a:pPr indent="0">
              <a:buNone/>
            </a:pPr>
            <a:endParaRPr lang="en-GB" sz="4800" dirty="0">
              <a:solidFill>
                <a:schemeClr val="tx1"/>
              </a:solidFill>
            </a:endParaRPr>
          </a:p>
          <a:p>
            <a:pPr marL="352425" indent="-352425"/>
            <a:r>
              <a:rPr lang="en-GB" sz="7200" dirty="0">
                <a:solidFill>
                  <a:schemeClr val="tx1"/>
                </a:solidFill>
              </a:rPr>
              <a:t>Responsible for all EHCPs once the initial (first) </a:t>
            </a:r>
          </a:p>
          <a:p>
            <a:pPr indent="0">
              <a:buNone/>
            </a:pPr>
            <a:r>
              <a:rPr lang="en-GB" sz="7200" dirty="0">
                <a:solidFill>
                  <a:schemeClr val="tx1"/>
                </a:solidFill>
              </a:rPr>
              <a:t>       EHCP has been finalised </a:t>
            </a:r>
          </a:p>
          <a:p>
            <a:pPr marL="352425" indent="-352425"/>
            <a:r>
              <a:rPr lang="en-GB" sz="7200" dirty="0">
                <a:solidFill>
                  <a:schemeClr val="tx1"/>
                </a:solidFill>
              </a:rPr>
              <a:t>Main point of contact for educational </a:t>
            </a:r>
          </a:p>
          <a:p>
            <a:pPr indent="0">
              <a:buNone/>
            </a:pPr>
            <a:r>
              <a:rPr lang="en-GB" sz="7200" dirty="0">
                <a:solidFill>
                  <a:schemeClr val="tx1"/>
                </a:solidFill>
              </a:rPr>
              <a:t>       settings and families</a:t>
            </a:r>
          </a:p>
          <a:p>
            <a:pPr marL="830780" lvl="1" indent="-352425"/>
            <a:r>
              <a:rPr lang="en-GB" sz="7200" dirty="0">
                <a:solidFill>
                  <a:schemeClr val="tx1"/>
                </a:solidFill>
              </a:rPr>
              <a:t>Covering Annual Reviews, </a:t>
            </a:r>
          </a:p>
          <a:p>
            <a:pPr marL="830780" lvl="1" indent="-352425"/>
            <a:r>
              <a:rPr lang="en-GB" sz="7200" dirty="0">
                <a:solidFill>
                  <a:schemeClr val="tx1"/>
                </a:solidFill>
              </a:rPr>
              <a:t>Placements</a:t>
            </a:r>
          </a:p>
          <a:p>
            <a:pPr marL="830780" lvl="1" indent="-352425"/>
            <a:r>
              <a:rPr lang="en-GB" sz="7200" dirty="0">
                <a:solidFill>
                  <a:schemeClr val="tx1"/>
                </a:solidFill>
              </a:rPr>
              <a:t>Any other involvement related to the monitoring and provision of EHCPs</a:t>
            </a:r>
          </a:p>
          <a:p>
            <a:pPr marL="352425" lvl="1" indent="-352425">
              <a:tabLst>
                <a:tab pos="273050" algn="l"/>
              </a:tabLst>
            </a:pPr>
            <a:r>
              <a:rPr lang="en-GB" sz="7200" dirty="0">
                <a:solidFill>
                  <a:schemeClr val="tx1"/>
                </a:solidFill>
              </a:rPr>
              <a:t>Work in school ‘patches’ and cover all the primary and secondary schools within that area as well as EHCPs for pupils who are currently out of school on tuition packages, Electively Home Educated, in receipt of Personal Budgets, etc. </a:t>
            </a:r>
          </a:p>
          <a:p>
            <a:pPr marL="352425" lvl="1" indent="-352425">
              <a:tabLst>
                <a:tab pos="273050" algn="l"/>
              </a:tabLst>
            </a:pPr>
            <a:r>
              <a:rPr lang="en-GB" sz="7200" dirty="0">
                <a:solidFill>
                  <a:schemeClr val="tx1"/>
                </a:solidFill>
              </a:rPr>
              <a:t>We also have CWOs who work specifically with post-16 (FE) settings.</a:t>
            </a:r>
          </a:p>
          <a:p>
            <a:pPr indent="0">
              <a:buNone/>
            </a:pPr>
            <a:endParaRPr lang="en-GB" sz="4800" dirty="0">
              <a:solidFill>
                <a:schemeClr val="tx1"/>
              </a:solidFill>
            </a:endParaRPr>
          </a:p>
        </p:txBody>
      </p:sp>
      <p:sp>
        <p:nvSpPr>
          <p:cNvPr id="6" name="Slide Number Placeholder 5">
            <a:extLst>
              <a:ext uri="{FF2B5EF4-FFF2-40B4-BE49-F238E27FC236}">
                <a16:creationId xmlns:a16="http://schemas.microsoft.com/office/drawing/2014/main" id="{F7BD0B62-3D45-4A97-A833-ED940FEFFDAA}"/>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5</a:t>
            </a:fld>
            <a:endParaRPr lang="en-GB">
              <a:solidFill>
                <a:srgbClr val="002F5D">
                  <a:tint val="75000"/>
                </a:srgbClr>
              </a:solidFill>
            </a:endParaRPr>
          </a:p>
        </p:txBody>
      </p:sp>
    </p:spTree>
    <p:extLst>
      <p:ext uri="{BB962C8B-B14F-4D97-AF65-F5344CB8AC3E}">
        <p14:creationId xmlns:p14="http://schemas.microsoft.com/office/powerpoint/2010/main" val="4258428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48C6-3C21-4E72-A262-601395C64008}"/>
              </a:ext>
            </a:extLst>
          </p:cNvPr>
          <p:cNvSpPr>
            <a:spLocks noGrp="1"/>
          </p:cNvSpPr>
          <p:nvPr>
            <p:ph type="title"/>
          </p:nvPr>
        </p:nvSpPr>
        <p:spPr>
          <a:xfrm>
            <a:off x="144379" y="640295"/>
            <a:ext cx="3670139" cy="1143000"/>
          </a:xfrm>
        </p:spPr>
        <p:txBody>
          <a:bodyPr/>
          <a:lstStyle/>
          <a:p>
            <a:r>
              <a:rPr lang="en-GB" dirty="0"/>
              <a:t>The Statutory </a:t>
            </a:r>
            <a:br>
              <a:rPr lang="en-GB" dirty="0"/>
            </a:br>
            <a:r>
              <a:rPr lang="en-GB" dirty="0"/>
              <a:t>Assessment </a:t>
            </a:r>
            <a:br>
              <a:rPr lang="en-GB" dirty="0"/>
            </a:br>
            <a:r>
              <a:rPr lang="en-GB" dirty="0"/>
              <a:t>Process</a:t>
            </a:r>
          </a:p>
        </p:txBody>
      </p:sp>
      <p:sp>
        <p:nvSpPr>
          <p:cNvPr id="3" name="Content Placeholder 2">
            <a:extLst>
              <a:ext uri="{FF2B5EF4-FFF2-40B4-BE49-F238E27FC236}">
                <a16:creationId xmlns:a16="http://schemas.microsoft.com/office/drawing/2014/main" id="{F9CE6E93-4420-44AA-B171-53DAB5D6211D}"/>
              </a:ext>
            </a:extLst>
          </p:cNvPr>
          <p:cNvSpPr>
            <a:spLocks noGrp="1"/>
          </p:cNvSpPr>
          <p:nvPr>
            <p:ph idx="1"/>
          </p:nvPr>
        </p:nvSpPr>
        <p:spPr>
          <a:xfrm>
            <a:off x="411179" y="2751623"/>
            <a:ext cx="1700462" cy="2744099"/>
          </a:xfrm>
        </p:spPr>
        <p:txBody>
          <a:bodyPr/>
          <a:lstStyle/>
          <a:p>
            <a:pPr indent="0">
              <a:buNone/>
            </a:pPr>
            <a:r>
              <a:rPr lang="en-GB" sz="2400" dirty="0"/>
              <a:t>When an EHCP is requested, the LA have clear dates that must be adhered to.</a:t>
            </a:r>
          </a:p>
          <a:p>
            <a:pPr indent="0">
              <a:buNone/>
            </a:pPr>
            <a:endParaRPr lang="en-GB" sz="2400" dirty="0"/>
          </a:p>
        </p:txBody>
      </p:sp>
      <p:cxnSp>
        <p:nvCxnSpPr>
          <p:cNvPr id="2059" name="AutoShape 11">
            <a:extLst>
              <a:ext uri="{FF2B5EF4-FFF2-40B4-BE49-F238E27FC236}">
                <a16:creationId xmlns:a16="http://schemas.microsoft.com/office/drawing/2014/main" id="{CB419112-C362-4D98-BBAE-1072B55ECAD7}"/>
              </a:ext>
            </a:extLst>
          </p:cNvPr>
          <p:cNvCxnSpPr>
            <a:cxnSpLocks noChangeShapeType="1"/>
          </p:cNvCxnSpPr>
          <p:nvPr/>
        </p:nvCxnSpPr>
        <p:spPr bwMode="auto">
          <a:xfrm flipH="1">
            <a:off x="5236076" y="5626016"/>
            <a:ext cx="357188" cy="0"/>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7" name="AutoShape 3">
            <a:extLst>
              <a:ext uri="{FF2B5EF4-FFF2-40B4-BE49-F238E27FC236}">
                <a16:creationId xmlns:a16="http://schemas.microsoft.com/office/drawing/2014/main" id="{5C8E2E9B-945A-43B6-B3DE-47E0AF137866}"/>
              </a:ext>
            </a:extLst>
          </p:cNvPr>
          <p:cNvSpPr>
            <a:spLocks noChangeArrowheads="1"/>
          </p:cNvSpPr>
          <p:nvPr/>
        </p:nvSpPr>
        <p:spPr bwMode="auto">
          <a:xfrm>
            <a:off x="4348741" y="394030"/>
            <a:ext cx="4077345" cy="124641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mj-lt"/>
              </a:rPr>
              <a:t>A request for an Education, Health and Care Needs Assessment is received.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000000"/>
                </a:solidFill>
                <a:effectLst/>
                <a:latin typeface="+mj-lt"/>
              </a:rPr>
              <a:t>Within 6 weeks </a:t>
            </a:r>
            <a:r>
              <a:rPr kumimoji="0" lang="en-GB" altLang="en-US" sz="1400" b="0" i="0" u="none" strike="noStrike" cap="none" normalizeH="0" baseline="0" dirty="0">
                <a:ln>
                  <a:noFill/>
                </a:ln>
                <a:solidFill>
                  <a:srgbClr val="000000"/>
                </a:solidFill>
                <a:effectLst/>
                <a:latin typeface="+mj-lt"/>
              </a:rPr>
              <a:t>a decision is made by the Local Authority about whether to carry out an assessment or not.</a:t>
            </a:r>
            <a:endParaRPr kumimoji="0" lang="en-US" altLang="en-US" sz="1800" b="0" i="0" u="none" strike="noStrike" cap="none" normalizeH="0" baseline="0" dirty="0">
              <a:ln>
                <a:noFill/>
              </a:ln>
              <a:solidFill>
                <a:schemeClr val="tx1"/>
              </a:solidFill>
              <a:effectLst/>
              <a:latin typeface="+mj-lt"/>
            </a:endParaRPr>
          </a:p>
        </p:txBody>
      </p:sp>
      <p:sp>
        <p:nvSpPr>
          <p:cNvPr id="8" name="AutoShape 4">
            <a:extLst>
              <a:ext uri="{FF2B5EF4-FFF2-40B4-BE49-F238E27FC236}">
                <a16:creationId xmlns:a16="http://schemas.microsoft.com/office/drawing/2014/main" id="{83AD3A72-EE73-43EE-BD63-D0BF01729770}"/>
              </a:ext>
            </a:extLst>
          </p:cNvPr>
          <p:cNvSpPr>
            <a:spLocks noChangeArrowheads="1"/>
          </p:cNvSpPr>
          <p:nvPr/>
        </p:nvSpPr>
        <p:spPr bwMode="auto">
          <a:xfrm>
            <a:off x="2931445" y="2166397"/>
            <a:ext cx="2951536" cy="1201210"/>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mj-lt"/>
              </a:rPr>
              <a:t>The Local Authority will write to parents explaining the reasons for not carrying out an EHC Needs Assessment.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mj-lt"/>
              </a:rPr>
              <a:t>Parents have the right of appeal.</a:t>
            </a:r>
            <a:endParaRPr kumimoji="0" lang="en-US" altLang="en-US" sz="1800" b="0" i="0" u="none" strike="noStrike" cap="none" normalizeH="0" baseline="0" dirty="0">
              <a:ln>
                <a:noFill/>
              </a:ln>
              <a:solidFill>
                <a:schemeClr val="tx1"/>
              </a:solidFill>
              <a:effectLst/>
              <a:latin typeface="+mj-lt"/>
            </a:endParaRPr>
          </a:p>
        </p:txBody>
      </p:sp>
      <p:sp>
        <p:nvSpPr>
          <p:cNvPr id="9" name="AutoShape 5">
            <a:extLst>
              <a:ext uri="{FF2B5EF4-FFF2-40B4-BE49-F238E27FC236}">
                <a16:creationId xmlns:a16="http://schemas.microsoft.com/office/drawing/2014/main" id="{AFF49AB7-48AE-4A2C-B479-5F81D4B30769}"/>
              </a:ext>
            </a:extLst>
          </p:cNvPr>
          <p:cNvSpPr>
            <a:spLocks noChangeArrowheads="1"/>
          </p:cNvSpPr>
          <p:nvPr/>
        </p:nvSpPr>
        <p:spPr bwMode="auto">
          <a:xfrm>
            <a:off x="2964287" y="4123672"/>
            <a:ext cx="2853792" cy="1602523"/>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mj-lt"/>
              </a:rPr>
              <a:t>The Local Authority will write to parents giving written feedback explaining why the young person will not be issued with an EHC Plan.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mj-lt"/>
              </a:rPr>
              <a:t>Parents have the right of appeal.</a:t>
            </a:r>
            <a:endParaRPr kumimoji="0" lang="en-US" altLang="en-US" sz="1800" b="0" i="0" u="none" strike="noStrike" cap="none" normalizeH="0" baseline="0" dirty="0">
              <a:ln>
                <a:noFill/>
              </a:ln>
              <a:solidFill>
                <a:schemeClr val="tx1"/>
              </a:solidFill>
              <a:effectLst/>
              <a:latin typeface="+mj-lt"/>
            </a:endParaRPr>
          </a:p>
        </p:txBody>
      </p:sp>
      <p:cxnSp>
        <p:nvCxnSpPr>
          <p:cNvPr id="2054" name="AutoShape 6">
            <a:extLst>
              <a:ext uri="{FF2B5EF4-FFF2-40B4-BE49-F238E27FC236}">
                <a16:creationId xmlns:a16="http://schemas.microsoft.com/office/drawing/2014/main" id="{5DFE2A61-F660-443B-A3FE-7157D159B2FD}"/>
              </a:ext>
            </a:extLst>
          </p:cNvPr>
          <p:cNvCxnSpPr>
            <a:cxnSpLocks noChangeShapeType="1"/>
          </p:cNvCxnSpPr>
          <p:nvPr/>
        </p:nvCxnSpPr>
        <p:spPr bwMode="auto">
          <a:xfrm flipH="1">
            <a:off x="4795573" y="1660985"/>
            <a:ext cx="914610" cy="456104"/>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2055" name="AutoShape 7">
            <a:extLst>
              <a:ext uri="{FF2B5EF4-FFF2-40B4-BE49-F238E27FC236}">
                <a16:creationId xmlns:a16="http://schemas.microsoft.com/office/drawing/2014/main" id="{83E057D2-2E77-4ED2-9350-CD3BB89482BA}"/>
              </a:ext>
            </a:extLst>
          </p:cNvPr>
          <p:cNvCxnSpPr>
            <a:cxnSpLocks noChangeShapeType="1"/>
          </p:cNvCxnSpPr>
          <p:nvPr/>
        </p:nvCxnSpPr>
        <p:spPr bwMode="auto">
          <a:xfrm>
            <a:off x="7338677" y="1660985"/>
            <a:ext cx="1043772" cy="472540"/>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2056" name="AutoShape 8">
            <a:extLst>
              <a:ext uri="{FF2B5EF4-FFF2-40B4-BE49-F238E27FC236}">
                <a16:creationId xmlns:a16="http://schemas.microsoft.com/office/drawing/2014/main" id="{7D731AE3-F6FA-4C17-A902-DD93D1ECB606}"/>
              </a:ext>
            </a:extLst>
          </p:cNvPr>
          <p:cNvCxnSpPr>
            <a:cxnSpLocks noChangeShapeType="1"/>
          </p:cNvCxnSpPr>
          <p:nvPr/>
        </p:nvCxnSpPr>
        <p:spPr bwMode="auto">
          <a:xfrm>
            <a:off x="7998453" y="2873156"/>
            <a:ext cx="0" cy="1114701"/>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10" name="AutoShape 9">
            <a:extLst>
              <a:ext uri="{FF2B5EF4-FFF2-40B4-BE49-F238E27FC236}">
                <a16:creationId xmlns:a16="http://schemas.microsoft.com/office/drawing/2014/main" id="{E4A0611F-400A-4031-994C-E056A463431C}"/>
              </a:ext>
            </a:extLst>
          </p:cNvPr>
          <p:cNvSpPr>
            <a:spLocks noChangeArrowheads="1"/>
          </p:cNvSpPr>
          <p:nvPr/>
        </p:nvSpPr>
        <p:spPr bwMode="auto">
          <a:xfrm>
            <a:off x="6293160" y="2166397"/>
            <a:ext cx="3614803" cy="120121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mj-lt"/>
              </a:rPr>
              <a:t>Parents are asked for further information. The advice of involved professionals, including a Local Authority Educational Psychologist and school will be requested.</a:t>
            </a:r>
            <a:endParaRPr kumimoji="0" lang="en-US" altLang="en-US" sz="1800" b="0" i="0" u="none" strike="noStrike" cap="none" normalizeH="0" baseline="0" dirty="0">
              <a:ln>
                <a:noFill/>
              </a:ln>
              <a:solidFill>
                <a:schemeClr val="tx1"/>
              </a:solidFill>
              <a:effectLst/>
              <a:latin typeface="+mj-lt"/>
            </a:endParaRPr>
          </a:p>
        </p:txBody>
      </p:sp>
      <p:cxnSp>
        <p:nvCxnSpPr>
          <p:cNvPr id="2058" name="AutoShape 10">
            <a:extLst>
              <a:ext uri="{FF2B5EF4-FFF2-40B4-BE49-F238E27FC236}">
                <a16:creationId xmlns:a16="http://schemas.microsoft.com/office/drawing/2014/main" id="{6CE55BB7-51EC-4982-9F95-59A2EE578A7F}"/>
              </a:ext>
            </a:extLst>
          </p:cNvPr>
          <p:cNvCxnSpPr>
            <a:cxnSpLocks noChangeShapeType="1"/>
          </p:cNvCxnSpPr>
          <p:nvPr/>
        </p:nvCxnSpPr>
        <p:spPr bwMode="auto">
          <a:xfrm flipH="1">
            <a:off x="8061127" y="4934560"/>
            <a:ext cx="1" cy="606733"/>
          </a:xfrm>
          <a:prstGeom prst="straightConnector1">
            <a:avLst/>
          </a:prstGeom>
          <a:noFill/>
          <a:ln w="2540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11" name="Text Box 12">
            <a:extLst>
              <a:ext uri="{FF2B5EF4-FFF2-40B4-BE49-F238E27FC236}">
                <a16:creationId xmlns:a16="http://schemas.microsoft.com/office/drawing/2014/main" id="{73EBC257-F0EB-403B-89DF-233D466C2205}"/>
              </a:ext>
            </a:extLst>
          </p:cNvPr>
          <p:cNvSpPr txBox="1">
            <a:spLocks noChangeArrowheads="1"/>
          </p:cNvSpPr>
          <p:nvPr/>
        </p:nvSpPr>
        <p:spPr bwMode="auto">
          <a:xfrm>
            <a:off x="5785236" y="4603059"/>
            <a:ext cx="350834" cy="25476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a:ln>
                  <a:noFill/>
                </a:ln>
                <a:solidFill>
                  <a:srgbClr val="000000"/>
                </a:solidFill>
                <a:effectLst/>
                <a:latin typeface="Comic Sans MS" panose="030F0702030302020204" pitchFamily="66" charset="0"/>
              </a:rPr>
              <a:t>No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AutoShape 13">
            <a:extLst>
              <a:ext uri="{FF2B5EF4-FFF2-40B4-BE49-F238E27FC236}">
                <a16:creationId xmlns:a16="http://schemas.microsoft.com/office/drawing/2014/main" id="{48377165-2D28-4118-9665-45AEF72631C8}"/>
              </a:ext>
            </a:extLst>
          </p:cNvPr>
          <p:cNvSpPr>
            <a:spLocks noChangeArrowheads="1"/>
          </p:cNvSpPr>
          <p:nvPr/>
        </p:nvSpPr>
        <p:spPr bwMode="auto">
          <a:xfrm>
            <a:off x="6154396" y="3991389"/>
            <a:ext cx="3688112" cy="1180665"/>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000000"/>
                </a:solidFill>
                <a:effectLst/>
                <a:latin typeface="+mj-lt"/>
              </a:rPr>
              <a:t>By 16 weeks </a:t>
            </a:r>
            <a:r>
              <a:rPr kumimoji="0" lang="en-GB" altLang="en-US" sz="1400" b="0" i="0" u="none" strike="noStrike" cap="none" normalizeH="0" baseline="0" dirty="0">
                <a:ln>
                  <a:noFill/>
                </a:ln>
                <a:solidFill>
                  <a:srgbClr val="000000"/>
                </a:solidFill>
                <a:effectLst/>
                <a:latin typeface="+mj-lt"/>
              </a:rPr>
              <a:t>following the initial request parents should receive written feedback if a plan is not going to be issued following assessment, OR an ‘ Initial Proposed Plan’</a:t>
            </a:r>
            <a:endParaRPr kumimoji="0" lang="en-US" altLang="en-US" sz="1800" b="0" i="0" u="none" strike="noStrike" cap="none" normalizeH="0" baseline="0" dirty="0">
              <a:ln>
                <a:noFill/>
              </a:ln>
              <a:solidFill>
                <a:schemeClr val="tx1"/>
              </a:solidFill>
              <a:effectLst/>
              <a:latin typeface="+mj-lt"/>
            </a:endParaRPr>
          </a:p>
        </p:txBody>
      </p:sp>
      <p:sp>
        <p:nvSpPr>
          <p:cNvPr id="13" name="AutoShape 14">
            <a:extLst>
              <a:ext uri="{FF2B5EF4-FFF2-40B4-BE49-F238E27FC236}">
                <a16:creationId xmlns:a16="http://schemas.microsoft.com/office/drawing/2014/main" id="{45F696B6-E56F-449E-8C0F-B6DAE3868A5F}"/>
              </a:ext>
            </a:extLst>
          </p:cNvPr>
          <p:cNvSpPr>
            <a:spLocks noChangeArrowheads="1"/>
          </p:cNvSpPr>
          <p:nvPr/>
        </p:nvSpPr>
        <p:spPr bwMode="auto">
          <a:xfrm>
            <a:off x="6256505" y="5579029"/>
            <a:ext cx="3688112" cy="817699"/>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mj-lt"/>
              </a:rPr>
              <a:t>The Local Authority allocates funding to the child. The plan is finalised </a:t>
            </a:r>
            <a:r>
              <a:rPr kumimoji="0" lang="en-GB" altLang="en-US" sz="1400" b="1" i="0" u="none" strike="noStrike" cap="none" normalizeH="0" baseline="0" dirty="0">
                <a:ln>
                  <a:noFill/>
                </a:ln>
                <a:solidFill>
                  <a:srgbClr val="000000"/>
                </a:solidFill>
                <a:effectLst/>
                <a:latin typeface="+mj-lt"/>
              </a:rPr>
              <a:t>20 weeks </a:t>
            </a:r>
            <a:r>
              <a:rPr kumimoji="0" lang="en-GB" altLang="en-US" sz="1400" b="0" i="0" u="none" strike="noStrike" cap="none" normalizeH="0" baseline="0" dirty="0">
                <a:ln>
                  <a:noFill/>
                </a:ln>
                <a:solidFill>
                  <a:srgbClr val="000000"/>
                </a:solidFill>
                <a:effectLst/>
                <a:latin typeface="+mj-lt"/>
              </a:rPr>
              <a:t>after the initial request was made.</a:t>
            </a:r>
            <a:endParaRPr kumimoji="0" lang="en-US" altLang="en-US" b="0" i="0" u="none" strike="noStrike" cap="none" normalizeH="0" baseline="0" dirty="0">
              <a:ln>
                <a:noFill/>
              </a:ln>
              <a:solidFill>
                <a:schemeClr val="tx1"/>
              </a:solidFill>
              <a:effectLst/>
              <a:latin typeface="+mj-lt"/>
            </a:endParaRPr>
          </a:p>
        </p:txBody>
      </p:sp>
      <p:sp>
        <p:nvSpPr>
          <p:cNvPr id="14" name="Text Box 15">
            <a:extLst>
              <a:ext uri="{FF2B5EF4-FFF2-40B4-BE49-F238E27FC236}">
                <a16:creationId xmlns:a16="http://schemas.microsoft.com/office/drawing/2014/main" id="{EEFA0D03-51C1-4AED-BEDC-52D4277F49A4}"/>
              </a:ext>
            </a:extLst>
          </p:cNvPr>
          <p:cNvSpPr txBox="1">
            <a:spLocks noChangeArrowheads="1"/>
          </p:cNvSpPr>
          <p:nvPr/>
        </p:nvSpPr>
        <p:spPr bwMode="auto">
          <a:xfrm>
            <a:off x="8172124" y="5182256"/>
            <a:ext cx="507923" cy="25339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omic Sans MS" panose="030F0702030302020204" pitchFamily="66" charset="0"/>
              </a:rPr>
              <a:t>Yes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Slide Number Placeholder 4">
            <a:extLst>
              <a:ext uri="{FF2B5EF4-FFF2-40B4-BE49-F238E27FC236}">
                <a16:creationId xmlns:a16="http://schemas.microsoft.com/office/drawing/2014/main" id="{9C40B9F0-5F40-4DDF-9466-2A5876C91E16}"/>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6</a:t>
            </a:fld>
            <a:endParaRPr lang="en-GB">
              <a:solidFill>
                <a:srgbClr val="002F5D">
                  <a:tint val="75000"/>
                </a:srgbClr>
              </a:solidFill>
            </a:endParaRPr>
          </a:p>
        </p:txBody>
      </p:sp>
    </p:spTree>
    <p:extLst>
      <p:ext uri="{BB962C8B-B14F-4D97-AF65-F5344CB8AC3E}">
        <p14:creationId xmlns:p14="http://schemas.microsoft.com/office/powerpoint/2010/main" val="2051377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B6BAF-63AA-4CB9-93CD-1EEBFF3DFAA7}"/>
              </a:ext>
            </a:extLst>
          </p:cNvPr>
          <p:cNvSpPr>
            <a:spLocks noGrp="1"/>
          </p:cNvSpPr>
          <p:nvPr>
            <p:ph type="title"/>
          </p:nvPr>
        </p:nvSpPr>
        <p:spPr/>
        <p:txBody>
          <a:bodyPr/>
          <a:lstStyle/>
          <a:p>
            <a:r>
              <a:rPr lang="en-GB" dirty="0"/>
              <a:t>Consent</a:t>
            </a:r>
          </a:p>
        </p:txBody>
      </p:sp>
      <p:sp>
        <p:nvSpPr>
          <p:cNvPr id="3" name="Content Placeholder 2">
            <a:extLst>
              <a:ext uri="{FF2B5EF4-FFF2-40B4-BE49-F238E27FC236}">
                <a16:creationId xmlns:a16="http://schemas.microsoft.com/office/drawing/2014/main" id="{95414E94-C0C3-4E65-9B33-957305EBAE9C}"/>
              </a:ext>
            </a:extLst>
          </p:cNvPr>
          <p:cNvSpPr>
            <a:spLocks noGrp="1"/>
          </p:cNvSpPr>
          <p:nvPr>
            <p:ph idx="1"/>
          </p:nvPr>
        </p:nvSpPr>
        <p:spPr/>
        <p:txBody>
          <a:bodyPr/>
          <a:lstStyle/>
          <a:p>
            <a:pPr indent="0" algn="ctr">
              <a:buNone/>
            </a:pPr>
            <a:r>
              <a:rPr lang="en-GB" dirty="0"/>
              <a:t>By requesting an Assessment, you as a Parent are agreeing that the LA can seek advice from Education, Health and Social Care professionals relevant to the child/young persons needs.</a:t>
            </a:r>
          </a:p>
          <a:p>
            <a:endParaRPr lang="en-GB" dirty="0"/>
          </a:p>
        </p:txBody>
      </p:sp>
      <p:sp>
        <p:nvSpPr>
          <p:cNvPr id="4" name="Slide Number Placeholder 3">
            <a:extLst>
              <a:ext uri="{FF2B5EF4-FFF2-40B4-BE49-F238E27FC236}">
                <a16:creationId xmlns:a16="http://schemas.microsoft.com/office/drawing/2014/main" id="{5630D325-9E1E-42BE-8DE8-A062F0C52452}"/>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7</a:t>
            </a:fld>
            <a:endParaRPr lang="en-GB">
              <a:solidFill>
                <a:srgbClr val="002F5D">
                  <a:tint val="75000"/>
                </a:srgbClr>
              </a:solidFill>
            </a:endParaRPr>
          </a:p>
        </p:txBody>
      </p:sp>
    </p:spTree>
    <p:extLst>
      <p:ext uri="{BB962C8B-B14F-4D97-AF65-F5344CB8AC3E}">
        <p14:creationId xmlns:p14="http://schemas.microsoft.com/office/powerpoint/2010/main" val="302322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E017-66FC-4722-B424-A158F445E12C}"/>
              </a:ext>
            </a:extLst>
          </p:cNvPr>
          <p:cNvSpPr>
            <a:spLocks noGrp="1"/>
          </p:cNvSpPr>
          <p:nvPr>
            <p:ph type="title"/>
          </p:nvPr>
        </p:nvSpPr>
        <p:spPr>
          <a:xfrm>
            <a:off x="609601" y="562842"/>
            <a:ext cx="8558741" cy="1389247"/>
          </a:xfrm>
        </p:spPr>
        <p:txBody>
          <a:bodyPr/>
          <a:lstStyle/>
          <a:p>
            <a:r>
              <a:rPr lang="en-GB" dirty="0"/>
              <a:t>The First 6 Weeks – </a:t>
            </a:r>
            <a:br>
              <a:rPr lang="en-GB" dirty="0"/>
            </a:br>
            <a:r>
              <a:rPr lang="en-GB" dirty="0"/>
              <a:t>Making a decision</a:t>
            </a:r>
          </a:p>
        </p:txBody>
      </p:sp>
      <p:sp>
        <p:nvSpPr>
          <p:cNvPr id="3" name="Content Placeholder 2">
            <a:extLst>
              <a:ext uri="{FF2B5EF4-FFF2-40B4-BE49-F238E27FC236}">
                <a16:creationId xmlns:a16="http://schemas.microsoft.com/office/drawing/2014/main" id="{85A7347C-045F-4414-8C3A-CC6C13EA6BB4}"/>
              </a:ext>
            </a:extLst>
          </p:cNvPr>
          <p:cNvSpPr>
            <a:spLocks noGrp="1"/>
          </p:cNvSpPr>
          <p:nvPr>
            <p:ph idx="1"/>
          </p:nvPr>
        </p:nvSpPr>
        <p:spPr>
          <a:xfrm>
            <a:off x="609601" y="2178120"/>
            <a:ext cx="9242164" cy="4469259"/>
          </a:xfrm>
        </p:spPr>
        <p:txBody>
          <a:bodyPr>
            <a:normAutofit fontScale="92500" lnSpcReduction="20000"/>
          </a:bodyPr>
          <a:lstStyle/>
          <a:p>
            <a:pPr indent="0">
              <a:buNone/>
            </a:pPr>
            <a:r>
              <a:rPr lang="en-GB" sz="3000" dirty="0"/>
              <a:t>The request is submitted by Parent, Young Person, Setting or Professional.</a:t>
            </a:r>
          </a:p>
          <a:p>
            <a:pPr indent="0">
              <a:buNone/>
            </a:pPr>
            <a:endParaRPr lang="en-GB" sz="3200" dirty="0"/>
          </a:p>
          <a:p>
            <a:pPr indent="0">
              <a:buNone/>
            </a:pPr>
            <a:r>
              <a:rPr lang="en-GB" sz="3000" dirty="0"/>
              <a:t>Within the first 6 weeks the LA has to determine whether the legal test to undertake an EHC needs assessment is met:</a:t>
            </a:r>
          </a:p>
          <a:p>
            <a:pPr lvl="1" indent="0">
              <a:buNone/>
            </a:pPr>
            <a:endParaRPr lang="en-GB" sz="2400" i="1" dirty="0"/>
          </a:p>
          <a:p>
            <a:pPr lvl="1" indent="0">
              <a:buNone/>
            </a:pPr>
            <a:r>
              <a:rPr lang="en-GB" sz="2400" i="1" dirty="0"/>
              <a:t>The child/Young person may have a special educational need and that the child may need special educational support.</a:t>
            </a:r>
          </a:p>
          <a:p>
            <a:pPr lvl="1" indent="0">
              <a:buNone/>
            </a:pPr>
            <a:endParaRPr lang="en-GB" dirty="0"/>
          </a:p>
          <a:p>
            <a:pPr marL="0" lvl="1" indent="0">
              <a:buNone/>
            </a:pPr>
            <a:r>
              <a:rPr lang="en-GB" sz="3000" dirty="0"/>
              <a:t>6 weeks from the date of the request, the LA must inform of the decision whether or not to undertake an EHC Needs Assessment</a:t>
            </a:r>
          </a:p>
        </p:txBody>
      </p:sp>
      <p:sp>
        <p:nvSpPr>
          <p:cNvPr id="4" name="Slide Number Placeholder 3">
            <a:extLst>
              <a:ext uri="{FF2B5EF4-FFF2-40B4-BE49-F238E27FC236}">
                <a16:creationId xmlns:a16="http://schemas.microsoft.com/office/drawing/2014/main" id="{F6D1ED8F-08DC-4E7F-AFC2-38A39E29CEA0}"/>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8</a:t>
            </a:fld>
            <a:endParaRPr lang="en-GB">
              <a:solidFill>
                <a:srgbClr val="002F5D">
                  <a:tint val="75000"/>
                </a:srgbClr>
              </a:solidFill>
            </a:endParaRPr>
          </a:p>
        </p:txBody>
      </p:sp>
    </p:spTree>
    <p:extLst>
      <p:ext uri="{BB962C8B-B14F-4D97-AF65-F5344CB8AC3E}">
        <p14:creationId xmlns:p14="http://schemas.microsoft.com/office/powerpoint/2010/main" val="2006552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FE714-3B74-449F-8866-059B4318D4A8}"/>
              </a:ext>
            </a:extLst>
          </p:cNvPr>
          <p:cNvSpPr>
            <a:spLocks noGrp="1"/>
          </p:cNvSpPr>
          <p:nvPr>
            <p:ph type="title"/>
          </p:nvPr>
        </p:nvSpPr>
        <p:spPr>
          <a:xfrm>
            <a:off x="609601" y="732366"/>
            <a:ext cx="8558741" cy="1222958"/>
          </a:xfrm>
        </p:spPr>
        <p:txBody>
          <a:bodyPr/>
          <a:lstStyle/>
          <a:p>
            <a:r>
              <a:rPr lang="en-GB" dirty="0"/>
              <a:t>The LA do not agree to undertake an EHC NA</a:t>
            </a:r>
          </a:p>
        </p:txBody>
      </p:sp>
      <p:sp>
        <p:nvSpPr>
          <p:cNvPr id="3" name="Content Placeholder 2">
            <a:extLst>
              <a:ext uri="{FF2B5EF4-FFF2-40B4-BE49-F238E27FC236}">
                <a16:creationId xmlns:a16="http://schemas.microsoft.com/office/drawing/2014/main" id="{AD336A2F-3F2B-4FE7-B54C-7F5834EA2999}"/>
              </a:ext>
            </a:extLst>
          </p:cNvPr>
          <p:cNvSpPr>
            <a:spLocks noGrp="1"/>
          </p:cNvSpPr>
          <p:nvPr>
            <p:ph idx="1"/>
          </p:nvPr>
        </p:nvSpPr>
        <p:spPr>
          <a:xfrm>
            <a:off x="609601" y="2465798"/>
            <a:ext cx="9242164" cy="3659836"/>
          </a:xfrm>
        </p:spPr>
        <p:txBody>
          <a:bodyPr/>
          <a:lstStyle/>
          <a:p>
            <a:pPr lvl="0" indent="0">
              <a:spcBef>
                <a:spcPct val="0"/>
              </a:spcBef>
              <a:buNone/>
            </a:pPr>
            <a:r>
              <a:rPr lang="en-GB" dirty="0"/>
              <a:t>If the LA do not agree to undertake an EHC Needs Assessment, then </a:t>
            </a:r>
            <a:r>
              <a:rPr lang="en-GB" altLang="en-US" dirty="0"/>
              <a:t>The Local Authority will write to parents explaining the reasons for not carrying out an EHC Needs Assessment.</a:t>
            </a:r>
          </a:p>
          <a:p>
            <a:pPr lvl="0" indent="0">
              <a:spcBef>
                <a:spcPct val="0"/>
              </a:spcBef>
              <a:buNone/>
            </a:pPr>
            <a:endParaRPr lang="en-GB" altLang="en-US" dirty="0"/>
          </a:p>
          <a:p>
            <a:pPr lvl="0" indent="0">
              <a:spcBef>
                <a:spcPct val="0"/>
              </a:spcBef>
              <a:buNone/>
            </a:pPr>
            <a:r>
              <a:rPr lang="en-GB" altLang="en-US" dirty="0"/>
              <a:t>Parents will have the right of appeal.</a:t>
            </a:r>
            <a:endParaRPr lang="en-US" altLang="en-US" dirty="0"/>
          </a:p>
          <a:p>
            <a:endParaRPr lang="en-GB" dirty="0"/>
          </a:p>
        </p:txBody>
      </p:sp>
      <p:sp>
        <p:nvSpPr>
          <p:cNvPr id="4" name="Slide Number Placeholder 3">
            <a:extLst>
              <a:ext uri="{FF2B5EF4-FFF2-40B4-BE49-F238E27FC236}">
                <a16:creationId xmlns:a16="http://schemas.microsoft.com/office/drawing/2014/main" id="{EEF663DE-E3C1-4DF6-828B-123B2C2440DB}"/>
              </a:ext>
            </a:extLst>
          </p:cNvPr>
          <p:cNvSpPr>
            <a:spLocks noGrp="1"/>
          </p:cNvSpPr>
          <p:nvPr>
            <p:ph type="sldNum" sz="quarter" idx="12"/>
          </p:nvPr>
        </p:nvSpPr>
        <p:spPr/>
        <p:txBody>
          <a:bodyPr/>
          <a:lstStyle/>
          <a:p>
            <a:pPr>
              <a:defRPr/>
            </a:pPr>
            <a:fld id="{8F63364B-1C40-4A9E-92B7-4AA07C0EBFF2}" type="slidenum">
              <a:rPr lang="en-GB" smtClean="0">
                <a:solidFill>
                  <a:srgbClr val="002F5D">
                    <a:tint val="75000"/>
                  </a:srgbClr>
                </a:solidFill>
              </a:rPr>
              <a:pPr>
                <a:defRPr/>
              </a:pPr>
              <a:t>9</a:t>
            </a:fld>
            <a:endParaRPr lang="en-GB">
              <a:solidFill>
                <a:srgbClr val="002F5D">
                  <a:tint val="75000"/>
                </a:srgbClr>
              </a:solidFill>
            </a:endParaRPr>
          </a:p>
        </p:txBody>
      </p:sp>
    </p:spTree>
    <p:extLst>
      <p:ext uri="{BB962C8B-B14F-4D97-AF65-F5344CB8AC3E}">
        <p14:creationId xmlns:p14="http://schemas.microsoft.com/office/powerpoint/2010/main" val="3019872448"/>
      </p:ext>
    </p:extLst>
  </p:cSld>
  <p:clrMapOvr>
    <a:masterClrMapping/>
  </p:clrMapOvr>
</p:sld>
</file>

<file path=ppt/theme/theme1.xml><?xml version="1.0" encoding="utf-8"?>
<a:theme xmlns:a="http://schemas.openxmlformats.org/drawingml/2006/main" name="1_Office Theme">
  <a:themeElements>
    <a:clrScheme name="CCC">
      <a:dk1>
        <a:srgbClr val="002F5D"/>
      </a:dk1>
      <a:lt1>
        <a:srgbClr val="00A0E2"/>
      </a:lt1>
      <a:dk2>
        <a:srgbClr val="855723"/>
      </a:dk2>
      <a:lt2>
        <a:srgbClr val="ED8000"/>
      </a:lt2>
      <a:accent1>
        <a:srgbClr val="FADF00"/>
      </a:accent1>
      <a:accent2>
        <a:srgbClr val="AE0055"/>
      </a:accent2>
      <a:accent3>
        <a:srgbClr val="668E3C"/>
      </a:accent3>
      <a:accent4>
        <a:srgbClr val="61207F"/>
      </a:accent4>
      <a:accent5>
        <a:srgbClr val="FFFFFF"/>
      </a:accent5>
      <a:accent6>
        <a:srgbClr val="D8D8D8"/>
      </a:accent6>
      <a:hlink>
        <a:srgbClr val="BFBFBF"/>
      </a:hlink>
      <a:folHlink>
        <a:srgbClr val="4F81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BF904ED6566A43915F44EE2070B967" ma:contentTypeVersion="11" ma:contentTypeDescription="Create a new document." ma:contentTypeScope="" ma:versionID="11d0d12c2a5ed18f8f89e572a42f944a">
  <xsd:schema xmlns:xsd="http://www.w3.org/2001/XMLSchema" xmlns:xs="http://www.w3.org/2001/XMLSchema" xmlns:p="http://schemas.microsoft.com/office/2006/metadata/properties" xmlns:ns2="d423ff31-733d-489b-9570-925e1567a358" xmlns:ns3="5b544325-aa7a-4e90-b78c-9d639fa43c84" targetNamespace="http://schemas.microsoft.com/office/2006/metadata/properties" ma:root="true" ma:fieldsID="e8d06ff5847439e32bba336d5837de1d" ns2:_="" ns3:_="">
    <xsd:import namespace="d423ff31-733d-489b-9570-925e1567a358"/>
    <xsd:import namespace="5b544325-aa7a-4e90-b78c-9d639fa43c8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23ff31-733d-489b-9570-925e1567a3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544325-aa7a-4e90-b78c-9d639fa43c8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4E3F51-B3B5-4075-98AC-A284013BC3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23ff31-733d-489b-9570-925e1567a358"/>
    <ds:schemaRef ds:uri="5b544325-aa7a-4e90-b78c-9d639fa43c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BDA9D1-A048-4C27-97F9-AABEB0015144}">
  <ds:schemaRefs>
    <ds:schemaRef ds:uri="5b544325-aa7a-4e90-b78c-9d639fa43c84"/>
    <ds:schemaRef ds:uri="http://schemas.microsoft.com/office/2006/metadata/properties"/>
    <ds:schemaRef ds:uri="http://schemas.microsoft.com/office/2006/documentManagement/types"/>
    <ds:schemaRef ds:uri="http://purl.org/dc/dcmitype/"/>
    <ds:schemaRef ds:uri="http://purl.org/dc/terms/"/>
    <ds:schemaRef ds:uri="http://schemas.openxmlformats.org/package/2006/metadata/core-properties"/>
    <ds:schemaRef ds:uri="http://www.w3.org/XML/1998/namespace"/>
    <ds:schemaRef ds:uri="http://purl.org/dc/elements/1.1/"/>
    <ds:schemaRef ds:uri="http://schemas.microsoft.com/office/infopath/2007/PartnerControls"/>
    <ds:schemaRef ds:uri="d423ff31-733d-489b-9570-925e1567a358"/>
  </ds:schemaRefs>
</ds:datastoreItem>
</file>

<file path=customXml/itemProps3.xml><?xml version="1.0" encoding="utf-8"?>
<ds:datastoreItem xmlns:ds="http://schemas.openxmlformats.org/officeDocument/2006/customXml" ds:itemID="{2682891C-1345-45BC-8A07-AB6053EC2FF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10985</TotalTime>
  <Words>4300</Words>
  <Application>Microsoft Office PowerPoint</Application>
  <PresentationFormat>Widescreen</PresentationFormat>
  <Paragraphs>337</Paragraphs>
  <Slides>42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Comic Sans MS</vt:lpstr>
      <vt:lpstr>Symbol</vt:lpstr>
      <vt:lpstr>Wingdings</vt:lpstr>
      <vt:lpstr>1_Office Theme</vt:lpstr>
      <vt:lpstr>Welcome to…. </vt:lpstr>
      <vt:lpstr>Jo Hedley – Strategic Improvement Manager David Rhodes – Team Leader (North) Michelle Docking - Team Leader (South) Sally Hamilton – Senior Casework Officer Harlee Gowler – Senior Casework Officer</vt:lpstr>
      <vt:lpstr>Outline of the session</vt:lpstr>
      <vt:lpstr>Number of EHCPs open on census day</vt:lpstr>
      <vt:lpstr>The Casework Officers (CWO)</vt:lpstr>
      <vt:lpstr>The Statutory  Assessment  Process</vt:lpstr>
      <vt:lpstr>Consent</vt:lpstr>
      <vt:lpstr>The First 6 Weeks –  Making a decision</vt:lpstr>
      <vt:lpstr>The LA do not agree to undertake an EHC NA</vt:lpstr>
      <vt:lpstr>The LA Agree to undertake an EHC NA – Gathering Advice (6-12 weeks)</vt:lpstr>
      <vt:lpstr>Private Assessments</vt:lpstr>
      <vt:lpstr>Your Questions:</vt:lpstr>
      <vt:lpstr>Your Questions:</vt:lpstr>
      <vt:lpstr>Decision to issue an EHCP</vt:lpstr>
      <vt:lpstr>Proposed EHCP</vt:lpstr>
      <vt:lpstr>Your Questions:</vt:lpstr>
      <vt:lpstr>Your Questions:</vt:lpstr>
      <vt:lpstr>Your Questions:</vt:lpstr>
      <vt:lpstr>Preparing for Adulthood (PfA) Outcomes</vt:lpstr>
      <vt:lpstr>Your Questions:</vt:lpstr>
      <vt:lpstr>Your Questions:</vt:lpstr>
      <vt:lpstr>Your Questions:</vt:lpstr>
      <vt:lpstr>Resourcing</vt:lpstr>
      <vt:lpstr>Final EHCP – What Next?</vt:lpstr>
      <vt:lpstr>Your Questions:</vt:lpstr>
      <vt:lpstr>What is an Annual Review? </vt:lpstr>
      <vt:lpstr>What if I need an early Annual Review? </vt:lpstr>
      <vt:lpstr>Your Questions:</vt:lpstr>
      <vt:lpstr>Outside of the Annual Review </vt:lpstr>
      <vt:lpstr> What is the process? </vt:lpstr>
      <vt:lpstr> What is the time frame for the Annual Review process? </vt:lpstr>
      <vt:lpstr> What is the time frame for the Annual Review process? (contd) </vt:lpstr>
      <vt:lpstr>What happens next? </vt:lpstr>
      <vt:lpstr>Your Questions:</vt:lpstr>
      <vt:lpstr>Your Questions:</vt:lpstr>
      <vt:lpstr>Your Questions:</vt:lpstr>
      <vt:lpstr>Your Questions:</vt:lpstr>
      <vt:lpstr>What if we disagree with the LA’s decisions</vt:lpstr>
      <vt:lpstr>For more information visit our pages on the Local Offer</vt:lpstr>
      <vt:lpstr>SENDIASS</vt:lpstr>
      <vt:lpstr>Strategic Improvement </vt:lpstr>
      <vt:lpstr>PowerPoint Presentation</vt:lpstr>
    </vt:vector>
  </TitlesOfParts>
  <Company>Cambridgeshire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Pergande Elizabeth</dc:creator>
  <cp:lastModifiedBy>Harlee Gowler</cp:lastModifiedBy>
  <cp:revision>252</cp:revision>
  <dcterms:created xsi:type="dcterms:W3CDTF">2020-04-16T12:29:36Z</dcterms:created>
  <dcterms:modified xsi:type="dcterms:W3CDTF">2021-06-17T15:51:41Z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0x0101002CBF904ED6566A43915F44EE2070B967</vt:lpwstr>
  </property>
</Properties>
</file>