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Belton" userId="790fe9f5-366f-4ede-8ffc-74143834fb56" providerId="ADAL" clId="{0F78766D-8375-4B7D-9CAB-BCA172710188}"/>
    <pc:docChg chg="custSel modSld">
      <pc:chgData name="Lisa Belton" userId="790fe9f5-366f-4ede-8ffc-74143834fb56" providerId="ADAL" clId="{0F78766D-8375-4B7D-9CAB-BCA172710188}" dt="2025-06-11T12:38:46.246" v="259" actId="20577"/>
      <pc:docMkLst>
        <pc:docMk/>
      </pc:docMkLst>
      <pc:sldChg chg="modSp mod">
        <pc:chgData name="Lisa Belton" userId="790fe9f5-366f-4ede-8ffc-74143834fb56" providerId="ADAL" clId="{0F78766D-8375-4B7D-9CAB-BCA172710188}" dt="2025-06-11T12:38:46.246" v="259" actId="20577"/>
        <pc:sldMkLst>
          <pc:docMk/>
          <pc:sldMk cId="3828132797" sldId="257"/>
        </pc:sldMkLst>
        <pc:spChg chg="mod">
          <ac:chgData name="Lisa Belton" userId="790fe9f5-366f-4ede-8ffc-74143834fb56" providerId="ADAL" clId="{0F78766D-8375-4B7D-9CAB-BCA172710188}" dt="2025-06-11T12:38:46.246" v="259" actId="20577"/>
          <ac:spMkLst>
            <pc:docMk/>
            <pc:sldMk cId="3828132797" sldId="257"/>
            <ac:spMk id="6" creationId="{E6549E90-02C9-CA40-722D-5DC2639C09E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81CC-145B-336D-1371-3CD8BE397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805547-8269-2FF7-FC01-F8DD69494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9C495A-6E82-E384-B498-EECF4D7E72FB}"/>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5" name="Footer Placeholder 4">
            <a:extLst>
              <a:ext uri="{FF2B5EF4-FFF2-40B4-BE49-F238E27FC236}">
                <a16:creationId xmlns:a16="http://schemas.microsoft.com/office/drawing/2014/main" id="{68125DBE-1DCA-9578-010C-5DA9567FAA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5E8E5-FE8F-A503-0E91-5D93C5BEED9D}"/>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212572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A58D-BDD1-F921-4679-5E53C90C3B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B13354-DA41-F1C6-E5E6-EFD4EE7DA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697931-A716-7D41-CD46-4A60403691CD}"/>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5" name="Footer Placeholder 4">
            <a:extLst>
              <a:ext uri="{FF2B5EF4-FFF2-40B4-BE49-F238E27FC236}">
                <a16:creationId xmlns:a16="http://schemas.microsoft.com/office/drawing/2014/main" id="{FCB52B5B-9A2B-93D4-620E-37415920EA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8E814-EF7C-E59D-C3AC-1D02FCF1B1AA}"/>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193132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596539-E8ED-49C2-1326-0AC7974CD0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339420-9DF7-F279-0A68-F6EC3FC19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B387B-CC37-2108-BAE0-0C7AB08A39E2}"/>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5" name="Footer Placeholder 4">
            <a:extLst>
              <a:ext uri="{FF2B5EF4-FFF2-40B4-BE49-F238E27FC236}">
                <a16:creationId xmlns:a16="http://schemas.microsoft.com/office/drawing/2014/main" id="{82C6F340-5AD5-344C-0FD5-79AB608132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BFF98-9F57-7C63-E56C-F81B7C148729}"/>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332235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003-A7DD-1095-568F-917E0EBE8A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42B9B-2312-BAFB-6547-975C65566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F5A7F-1630-57E5-66C5-07A964E600BC}"/>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5" name="Footer Placeholder 4">
            <a:extLst>
              <a:ext uri="{FF2B5EF4-FFF2-40B4-BE49-F238E27FC236}">
                <a16:creationId xmlns:a16="http://schemas.microsoft.com/office/drawing/2014/main" id="{F6C9C299-0B99-5383-A971-5484B9D74F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918FF-652B-1709-0783-8FA876BF738C}"/>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110377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8911-A996-00F8-5ACC-0174F11E2F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EB9BDB-5483-30BB-B07C-0671FBE31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4CF8BD-9501-80B9-0DA3-9BB063633D9E}"/>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5" name="Footer Placeholder 4">
            <a:extLst>
              <a:ext uri="{FF2B5EF4-FFF2-40B4-BE49-F238E27FC236}">
                <a16:creationId xmlns:a16="http://schemas.microsoft.com/office/drawing/2014/main" id="{C24C3802-3737-7A18-7F06-8AEA042B2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10073E-399E-07D7-BB75-158DE90EB13D}"/>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312107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9E42-18BE-6C85-A51C-E71DD120D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9197F1-C083-9136-16F4-525D10EDA0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A86768-9412-8472-D837-F1164A14D8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EB6D90-AF01-CD75-D815-587E932DAF6A}"/>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6" name="Footer Placeholder 5">
            <a:extLst>
              <a:ext uri="{FF2B5EF4-FFF2-40B4-BE49-F238E27FC236}">
                <a16:creationId xmlns:a16="http://schemas.microsoft.com/office/drawing/2014/main" id="{87257691-0FBC-A47E-FDF8-AFCD208B76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CDAD81-B7FF-6F02-6BC3-3961BF906F82}"/>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364201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6AF2-41A5-69B5-937C-F46CD37EBA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83E4DF-3712-6F6E-DA60-B75D964D3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69D43-01F1-91E7-5414-FEE808DDB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7F9824-B849-D97C-4724-94CA49A58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581D7B-EC11-0720-D3D9-D5AA2A5E6E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5A29AA-683F-9445-FFB6-4D0E6DC9079D}"/>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8" name="Footer Placeholder 7">
            <a:extLst>
              <a:ext uri="{FF2B5EF4-FFF2-40B4-BE49-F238E27FC236}">
                <a16:creationId xmlns:a16="http://schemas.microsoft.com/office/drawing/2014/main" id="{847DB1F2-AE0F-6F03-1F08-611F6C85B7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F62AA8-6FC9-B821-5116-99DA57636A73}"/>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351954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D1D6-4E9F-DB34-6EF1-4EB30585BF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54EAD2-E926-6C3E-A554-3E50462A00EB}"/>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4" name="Footer Placeholder 3">
            <a:extLst>
              <a:ext uri="{FF2B5EF4-FFF2-40B4-BE49-F238E27FC236}">
                <a16:creationId xmlns:a16="http://schemas.microsoft.com/office/drawing/2014/main" id="{D285527B-EAF3-6A72-E071-E72E42FDEE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49B704-28CF-58E8-9AB4-A6AAE2B059F2}"/>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390416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0AC3D-CB97-64D8-3B46-0D9B08751CBD}"/>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3" name="Footer Placeholder 2">
            <a:extLst>
              <a:ext uri="{FF2B5EF4-FFF2-40B4-BE49-F238E27FC236}">
                <a16:creationId xmlns:a16="http://schemas.microsoft.com/office/drawing/2014/main" id="{90D44B7B-DBBE-FABC-01B5-ED1CE33D0B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4549F5-7A7C-784C-F6F6-B30C2EA8EC29}"/>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368244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B8CD-055F-26D8-E7D1-691385446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102B77-DAE7-696F-6D0F-3CABA42D5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39B348-0CAF-FD5D-0B58-06730E7F1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B09AB-B62D-E5A1-3C4F-CA057CE82E91}"/>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6" name="Footer Placeholder 5">
            <a:extLst>
              <a:ext uri="{FF2B5EF4-FFF2-40B4-BE49-F238E27FC236}">
                <a16:creationId xmlns:a16="http://schemas.microsoft.com/office/drawing/2014/main" id="{DF7B8F68-12A5-8E3C-C9EC-A235DDAA3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77E686-D4A7-BDEC-FA09-C863870466E6}"/>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327422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6774-28FA-1AE0-5A0D-8077CC2B1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8E0CF7-2457-717A-153A-007B336E5E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D9FEEF-5007-1C8C-6F62-8AAB41AED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A5910-DCD8-C3F1-A4CF-F5D37C2E3FC0}"/>
              </a:ext>
            </a:extLst>
          </p:cNvPr>
          <p:cNvSpPr>
            <a:spLocks noGrp="1"/>
          </p:cNvSpPr>
          <p:nvPr>
            <p:ph type="dt" sz="half" idx="10"/>
          </p:nvPr>
        </p:nvSpPr>
        <p:spPr/>
        <p:txBody>
          <a:bodyPr/>
          <a:lstStyle/>
          <a:p>
            <a:fld id="{2BA337F4-53E7-43BB-A2C0-399DC9405C5D}" type="datetimeFigureOut">
              <a:rPr lang="en-GB" smtClean="0"/>
              <a:t>11/06/2025</a:t>
            </a:fld>
            <a:endParaRPr lang="en-GB"/>
          </a:p>
        </p:txBody>
      </p:sp>
      <p:sp>
        <p:nvSpPr>
          <p:cNvPr id="6" name="Footer Placeholder 5">
            <a:extLst>
              <a:ext uri="{FF2B5EF4-FFF2-40B4-BE49-F238E27FC236}">
                <a16:creationId xmlns:a16="http://schemas.microsoft.com/office/drawing/2014/main" id="{1D14F3D4-2059-5C30-69E3-37FE88291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9A2C7A-1BFD-77EF-BE0F-4D19BE39A171}"/>
              </a:ext>
            </a:extLst>
          </p:cNvPr>
          <p:cNvSpPr>
            <a:spLocks noGrp="1"/>
          </p:cNvSpPr>
          <p:nvPr>
            <p:ph type="sldNum" sz="quarter" idx="12"/>
          </p:nvPr>
        </p:nvSpPr>
        <p:spPr/>
        <p:txBody>
          <a:bodyPr/>
          <a:lstStyle/>
          <a:p>
            <a:fld id="{C625C74B-A79D-4FB7-B0F8-CAA09BFFDFAE}" type="slidenum">
              <a:rPr lang="en-GB" smtClean="0"/>
              <a:t>‹#›</a:t>
            </a:fld>
            <a:endParaRPr lang="en-GB"/>
          </a:p>
        </p:txBody>
      </p:sp>
    </p:spTree>
    <p:extLst>
      <p:ext uri="{BB962C8B-B14F-4D97-AF65-F5344CB8AC3E}">
        <p14:creationId xmlns:p14="http://schemas.microsoft.com/office/powerpoint/2010/main" val="76633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F5792-D48F-F810-5FFD-AF54C6EA1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5F999-B04B-B6AD-ADD9-3B7A5FD31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AB74AD-E91D-ED8D-B937-D529EE44EA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337F4-53E7-43BB-A2C0-399DC9405C5D}" type="datetimeFigureOut">
              <a:rPr lang="en-GB" smtClean="0"/>
              <a:t>11/06/2025</a:t>
            </a:fld>
            <a:endParaRPr lang="en-GB"/>
          </a:p>
        </p:txBody>
      </p:sp>
      <p:sp>
        <p:nvSpPr>
          <p:cNvPr id="5" name="Footer Placeholder 4">
            <a:extLst>
              <a:ext uri="{FF2B5EF4-FFF2-40B4-BE49-F238E27FC236}">
                <a16:creationId xmlns:a16="http://schemas.microsoft.com/office/drawing/2014/main" id="{C7C3FDFA-230B-3D89-9EA4-BEB51D5F1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5CC929-E39E-A566-D2BE-F22868A5F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5C74B-A79D-4FB7-B0F8-CAA09BFFDFAE}" type="slidenum">
              <a:rPr lang="en-GB" smtClean="0"/>
              <a:t>‹#›</a:t>
            </a:fld>
            <a:endParaRPr lang="en-GB"/>
          </a:p>
        </p:txBody>
      </p:sp>
    </p:spTree>
    <p:extLst>
      <p:ext uri="{BB962C8B-B14F-4D97-AF65-F5344CB8AC3E}">
        <p14:creationId xmlns:p14="http://schemas.microsoft.com/office/powerpoint/2010/main" val="30447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4DA3-CA07-7B27-893F-0073D19B6372}"/>
              </a:ext>
            </a:extLst>
          </p:cNvPr>
          <p:cNvSpPr>
            <a:spLocks noGrp="1"/>
          </p:cNvSpPr>
          <p:nvPr>
            <p:ph type="title"/>
          </p:nvPr>
        </p:nvSpPr>
        <p:spPr>
          <a:xfrm>
            <a:off x="838200" y="365126"/>
            <a:ext cx="8590472" cy="532022"/>
          </a:xfrm>
        </p:spPr>
        <p:txBody>
          <a:bodyPr>
            <a:noAutofit/>
          </a:bodyPr>
          <a:lstStyle/>
          <a:p>
            <a:pPr algn="ctr"/>
            <a:r>
              <a:rPr lang="en-US" sz="3200" b="1" dirty="0">
                <a:solidFill>
                  <a:srgbClr val="0070C0"/>
                </a:solidFill>
                <a:latin typeface="Cavolini" panose="020B0502040204020203" pitchFamily="66" charset="0"/>
                <a:cs typeface="Cavolini" panose="020B0502040204020203" pitchFamily="66" charset="0"/>
              </a:rPr>
              <a:t>How do we support parent carers at </a:t>
            </a:r>
            <a:endParaRPr lang="en-GB" sz="3200" b="1" dirty="0">
              <a:solidFill>
                <a:srgbClr val="0070C0"/>
              </a:solidFill>
              <a:latin typeface="Cavolini" panose="020B0502040204020203" pitchFamily="66" charset="0"/>
              <a:cs typeface="Cavolini" panose="020B0502040204020203" pitchFamily="66" charset="0"/>
            </a:endParaRPr>
          </a:p>
        </p:txBody>
      </p:sp>
      <p:sp>
        <p:nvSpPr>
          <p:cNvPr id="3" name="Content Placeholder 2">
            <a:extLst>
              <a:ext uri="{FF2B5EF4-FFF2-40B4-BE49-F238E27FC236}">
                <a16:creationId xmlns:a16="http://schemas.microsoft.com/office/drawing/2014/main" id="{3E1A1B52-7E19-49DA-14AC-019127DC1304}"/>
              </a:ext>
            </a:extLst>
          </p:cNvPr>
          <p:cNvSpPr>
            <a:spLocks noGrp="1"/>
          </p:cNvSpPr>
          <p:nvPr>
            <p:ph idx="1"/>
          </p:nvPr>
        </p:nvSpPr>
        <p:spPr>
          <a:xfrm>
            <a:off x="838200" y="1000663"/>
            <a:ext cx="2517475" cy="759125"/>
          </a:xfrm>
        </p:spPr>
        <p:txBody>
          <a:bodyPr>
            <a:normAutofit/>
          </a:bodyPr>
          <a:lstStyle/>
          <a:p>
            <a:pPr marL="0" indent="0">
              <a:buNone/>
            </a:pPr>
            <a:r>
              <a:rPr lang="en-US" sz="1200" dirty="0">
                <a:solidFill>
                  <a:schemeClr val="accent6">
                    <a:lumMod val="75000"/>
                  </a:schemeClr>
                </a:solidFill>
              </a:rPr>
              <a:t>We create a safe and nurturing environment where parent carers can share what they are finding difficult without fear of judgement. </a:t>
            </a:r>
            <a:endParaRPr lang="en-GB" sz="1200" dirty="0">
              <a:solidFill>
                <a:schemeClr val="accent6">
                  <a:lumMod val="75000"/>
                </a:schemeClr>
              </a:solidFill>
            </a:endParaRPr>
          </a:p>
        </p:txBody>
      </p:sp>
      <p:sp>
        <p:nvSpPr>
          <p:cNvPr id="4" name="TextBox 3">
            <a:extLst>
              <a:ext uri="{FF2B5EF4-FFF2-40B4-BE49-F238E27FC236}">
                <a16:creationId xmlns:a16="http://schemas.microsoft.com/office/drawing/2014/main" id="{A24DA4C0-1084-EC3B-D7FC-539E71511733}"/>
              </a:ext>
            </a:extLst>
          </p:cNvPr>
          <p:cNvSpPr txBox="1"/>
          <p:nvPr/>
        </p:nvSpPr>
        <p:spPr>
          <a:xfrm>
            <a:off x="838200" y="2785989"/>
            <a:ext cx="2277373" cy="1569660"/>
          </a:xfrm>
          <a:prstGeom prst="rect">
            <a:avLst/>
          </a:prstGeom>
          <a:noFill/>
        </p:spPr>
        <p:txBody>
          <a:bodyPr wrap="square" rtlCol="0">
            <a:spAutoFit/>
          </a:bodyPr>
          <a:lstStyle/>
          <a:p>
            <a:r>
              <a:rPr lang="en-US" sz="1200" dirty="0">
                <a:solidFill>
                  <a:schemeClr val="accent2"/>
                </a:solidFill>
              </a:rPr>
              <a:t>We provide regular, accessible opportunities for parent carers to give feedback directly to those who provide services for their families and also to provide feedback to us that we can share with those services on their behalf. </a:t>
            </a:r>
            <a:endParaRPr lang="en-GB" sz="1200" dirty="0">
              <a:solidFill>
                <a:schemeClr val="accent2"/>
              </a:solidFill>
            </a:endParaRPr>
          </a:p>
        </p:txBody>
      </p:sp>
      <p:sp>
        <p:nvSpPr>
          <p:cNvPr id="6" name="TextBox 5">
            <a:extLst>
              <a:ext uri="{FF2B5EF4-FFF2-40B4-BE49-F238E27FC236}">
                <a16:creationId xmlns:a16="http://schemas.microsoft.com/office/drawing/2014/main" id="{E6549E90-02C9-CA40-722D-5DC2639C09E7}"/>
              </a:ext>
            </a:extLst>
          </p:cNvPr>
          <p:cNvSpPr txBox="1"/>
          <p:nvPr/>
        </p:nvSpPr>
        <p:spPr>
          <a:xfrm>
            <a:off x="3651131" y="1000663"/>
            <a:ext cx="3103064" cy="2123658"/>
          </a:xfrm>
          <a:prstGeom prst="rect">
            <a:avLst/>
          </a:prstGeom>
          <a:noFill/>
        </p:spPr>
        <p:txBody>
          <a:bodyPr wrap="square">
            <a:spAutoFit/>
          </a:bodyPr>
          <a:lstStyle/>
          <a:p>
            <a:r>
              <a:rPr lang="en-US" sz="1200" dirty="0">
                <a:solidFill>
                  <a:srgbClr val="7030A0"/>
                </a:solidFill>
              </a:rPr>
              <a:t>We provide regular workshops where parent carers can get real and practical tips and strategies to support them on their journey as well as a weekly offer of peer support. These are both online and in person across the whole county. We also work alongside schools to provide training to school staff about what parent carers need and to</a:t>
            </a:r>
          </a:p>
          <a:p>
            <a:r>
              <a:rPr lang="en-US" sz="1200" dirty="0">
                <a:solidFill>
                  <a:srgbClr val="7030A0"/>
                </a:solidFill>
              </a:rPr>
              <a:t>help schools work </a:t>
            </a:r>
          </a:p>
          <a:p>
            <a:r>
              <a:rPr lang="en-US" sz="1200" dirty="0">
                <a:solidFill>
                  <a:srgbClr val="7030A0"/>
                </a:solidFill>
              </a:rPr>
              <a:t>more closely with their</a:t>
            </a:r>
          </a:p>
          <a:p>
            <a:r>
              <a:rPr lang="en-US" sz="1200" dirty="0">
                <a:solidFill>
                  <a:srgbClr val="7030A0"/>
                </a:solidFill>
              </a:rPr>
              <a:t>p</a:t>
            </a:r>
            <a:r>
              <a:rPr lang="en-US" sz="1200">
                <a:solidFill>
                  <a:srgbClr val="7030A0"/>
                </a:solidFill>
              </a:rPr>
              <a:t>arent </a:t>
            </a:r>
            <a:r>
              <a:rPr lang="en-US" sz="1200" dirty="0">
                <a:solidFill>
                  <a:srgbClr val="7030A0"/>
                </a:solidFill>
              </a:rPr>
              <a:t>carer cohort. </a:t>
            </a:r>
            <a:endParaRPr lang="en-GB" sz="1200" dirty="0">
              <a:solidFill>
                <a:srgbClr val="7030A0"/>
              </a:solidFill>
            </a:endParaRPr>
          </a:p>
        </p:txBody>
      </p:sp>
      <p:sp>
        <p:nvSpPr>
          <p:cNvPr id="8" name="TextBox 7">
            <a:extLst>
              <a:ext uri="{FF2B5EF4-FFF2-40B4-BE49-F238E27FC236}">
                <a16:creationId xmlns:a16="http://schemas.microsoft.com/office/drawing/2014/main" id="{9539B645-80F1-26AC-08BB-68DBF6676969}"/>
              </a:ext>
            </a:extLst>
          </p:cNvPr>
          <p:cNvSpPr txBox="1"/>
          <p:nvPr/>
        </p:nvSpPr>
        <p:spPr>
          <a:xfrm>
            <a:off x="7196587" y="1000663"/>
            <a:ext cx="2076810" cy="1015663"/>
          </a:xfrm>
          <a:prstGeom prst="rect">
            <a:avLst/>
          </a:prstGeom>
          <a:noFill/>
        </p:spPr>
        <p:txBody>
          <a:bodyPr wrap="square">
            <a:spAutoFit/>
          </a:bodyPr>
          <a:lstStyle/>
          <a:p>
            <a:r>
              <a:rPr lang="en-US" sz="1200" dirty="0">
                <a:solidFill>
                  <a:schemeClr val="accent2"/>
                </a:solidFill>
              </a:rPr>
              <a:t>We signpost parent carers to the right agencies/</a:t>
            </a:r>
            <a:r>
              <a:rPr lang="en-US" sz="1200" dirty="0" err="1">
                <a:solidFill>
                  <a:schemeClr val="accent2"/>
                </a:solidFill>
              </a:rPr>
              <a:t>organisations</a:t>
            </a:r>
            <a:r>
              <a:rPr lang="en-US" sz="1200" dirty="0">
                <a:solidFill>
                  <a:schemeClr val="accent2"/>
                </a:solidFill>
              </a:rPr>
              <a:t> that can help them in their specific circumstance. </a:t>
            </a:r>
            <a:endParaRPr lang="en-GB" sz="1200" dirty="0">
              <a:solidFill>
                <a:schemeClr val="accent2"/>
              </a:solidFill>
            </a:endParaRPr>
          </a:p>
        </p:txBody>
      </p:sp>
      <p:sp>
        <p:nvSpPr>
          <p:cNvPr id="10" name="TextBox 9">
            <a:extLst>
              <a:ext uri="{FF2B5EF4-FFF2-40B4-BE49-F238E27FC236}">
                <a16:creationId xmlns:a16="http://schemas.microsoft.com/office/drawing/2014/main" id="{5E61C834-34E4-0733-4F54-DC3CBB39B29E}"/>
              </a:ext>
            </a:extLst>
          </p:cNvPr>
          <p:cNvSpPr txBox="1"/>
          <p:nvPr/>
        </p:nvSpPr>
        <p:spPr>
          <a:xfrm>
            <a:off x="3626508" y="3163160"/>
            <a:ext cx="2277373" cy="1015663"/>
          </a:xfrm>
          <a:prstGeom prst="rect">
            <a:avLst/>
          </a:prstGeom>
          <a:noFill/>
        </p:spPr>
        <p:txBody>
          <a:bodyPr wrap="square">
            <a:spAutoFit/>
          </a:bodyPr>
          <a:lstStyle/>
          <a:p>
            <a:r>
              <a:rPr lang="en-US" sz="1200" dirty="0">
                <a:solidFill>
                  <a:schemeClr val="accent6">
                    <a:lumMod val="75000"/>
                  </a:schemeClr>
                </a:solidFill>
              </a:rPr>
              <a:t>We continually develop our offer in line with feedback that we receive from parent carers to ensure that what we do meets their needs and expectations. </a:t>
            </a:r>
            <a:endParaRPr lang="en-GB" sz="1200" dirty="0">
              <a:solidFill>
                <a:schemeClr val="accent6">
                  <a:lumMod val="75000"/>
                </a:schemeClr>
              </a:solidFill>
            </a:endParaRPr>
          </a:p>
        </p:txBody>
      </p:sp>
      <p:sp>
        <p:nvSpPr>
          <p:cNvPr id="12" name="TextBox 11">
            <a:extLst>
              <a:ext uri="{FF2B5EF4-FFF2-40B4-BE49-F238E27FC236}">
                <a16:creationId xmlns:a16="http://schemas.microsoft.com/office/drawing/2014/main" id="{FDCF7814-8A98-5FA1-E881-579152683268}"/>
              </a:ext>
            </a:extLst>
          </p:cNvPr>
          <p:cNvSpPr txBox="1"/>
          <p:nvPr/>
        </p:nvSpPr>
        <p:spPr>
          <a:xfrm>
            <a:off x="7196587" y="2470663"/>
            <a:ext cx="2559888" cy="1384995"/>
          </a:xfrm>
          <a:prstGeom prst="rect">
            <a:avLst/>
          </a:prstGeom>
          <a:noFill/>
        </p:spPr>
        <p:txBody>
          <a:bodyPr wrap="square">
            <a:spAutoFit/>
          </a:bodyPr>
          <a:lstStyle/>
          <a:p>
            <a:r>
              <a:rPr lang="en-US" sz="1200" dirty="0">
                <a:solidFill>
                  <a:srgbClr val="7030A0"/>
                </a:solidFill>
              </a:rPr>
              <a:t>Our staff team are all parent carers and have lived experience of the pathway for families where one or more children have special educational needs or disabilities. This enables us to be empathetic to the needs of the parent carers we serve. </a:t>
            </a:r>
            <a:endParaRPr lang="en-GB" sz="1200" dirty="0">
              <a:solidFill>
                <a:srgbClr val="7030A0"/>
              </a:solidFill>
            </a:endParaRPr>
          </a:p>
        </p:txBody>
      </p:sp>
      <p:sp>
        <p:nvSpPr>
          <p:cNvPr id="14" name="TextBox 13">
            <a:extLst>
              <a:ext uri="{FF2B5EF4-FFF2-40B4-BE49-F238E27FC236}">
                <a16:creationId xmlns:a16="http://schemas.microsoft.com/office/drawing/2014/main" id="{10DED3DA-20D0-3E8D-B3A2-88C924DC94C8}"/>
              </a:ext>
            </a:extLst>
          </p:cNvPr>
          <p:cNvSpPr txBox="1"/>
          <p:nvPr/>
        </p:nvSpPr>
        <p:spPr>
          <a:xfrm>
            <a:off x="838200" y="5087407"/>
            <a:ext cx="2129287" cy="1015663"/>
          </a:xfrm>
          <a:prstGeom prst="rect">
            <a:avLst/>
          </a:prstGeom>
          <a:noFill/>
        </p:spPr>
        <p:txBody>
          <a:bodyPr wrap="square">
            <a:spAutoFit/>
          </a:bodyPr>
          <a:lstStyle/>
          <a:p>
            <a:r>
              <a:rPr lang="en-US" sz="1200" dirty="0">
                <a:solidFill>
                  <a:srgbClr val="7030A0"/>
                </a:solidFill>
              </a:rPr>
              <a:t>We offer a range of ways for parent carers to volunteer with us which enables them to feel more involved and also to develop their confidence.</a:t>
            </a:r>
            <a:endParaRPr lang="en-GB" sz="1200" dirty="0">
              <a:solidFill>
                <a:srgbClr val="7030A0"/>
              </a:solidFill>
            </a:endParaRPr>
          </a:p>
        </p:txBody>
      </p:sp>
      <p:sp>
        <p:nvSpPr>
          <p:cNvPr id="16" name="TextBox 15">
            <a:extLst>
              <a:ext uri="{FF2B5EF4-FFF2-40B4-BE49-F238E27FC236}">
                <a16:creationId xmlns:a16="http://schemas.microsoft.com/office/drawing/2014/main" id="{D7818699-98A1-453C-0A50-40252716E6CD}"/>
              </a:ext>
            </a:extLst>
          </p:cNvPr>
          <p:cNvSpPr txBox="1"/>
          <p:nvPr/>
        </p:nvSpPr>
        <p:spPr>
          <a:xfrm>
            <a:off x="3651131" y="4395514"/>
            <a:ext cx="2801428" cy="1754326"/>
          </a:xfrm>
          <a:prstGeom prst="rect">
            <a:avLst/>
          </a:prstGeom>
          <a:noFill/>
        </p:spPr>
        <p:txBody>
          <a:bodyPr wrap="square">
            <a:spAutoFit/>
          </a:bodyPr>
          <a:lstStyle/>
          <a:p>
            <a:r>
              <a:rPr lang="en-US" sz="1200" dirty="0">
                <a:solidFill>
                  <a:schemeClr val="accent2"/>
                </a:solidFill>
              </a:rPr>
              <a:t>We share details of all upcoming participation opportunities, workshops and groups in a range of formats – verbally, on the website and on social media to ensure that it is as accessible as possible. We also ask partner agencies such as the Carers magazine and SCIP (Special needs Community Information Point) to share details of what we offer. </a:t>
            </a:r>
            <a:endParaRPr lang="en-GB" sz="1200" dirty="0">
              <a:solidFill>
                <a:schemeClr val="accent2"/>
              </a:solidFill>
            </a:endParaRPr>
          </a:p>
        </p:txBody>
      </p:sp>
      <p:sp>
        <p:nvSpPr>
          <p:cNvPr id="18" name="TextBox 17">
            <a:extLst>
              <a:ext uri="{FF2B5EF4-FFF2-40B4-BE49-F238E27FC236}">
                <a16:creationId xmlns:a16="http://schemas.microsoft.com/office/drawing/2014/main" id="{2DB691C6-790D-6279-D2B8-3DFB77A6FEC3}"/>
              </a:ext>
            </a:extLst>
          </p:cNvPr>
          <p:cNvSpPr txBox="1"/>
          <p:nvPr/>
        </p:nvSpPr>
        <p:spPr>
          <a:xfrm>
            <a:off x="7407934" y="4409655"/>
            <a:ext cx="2137194" cy="1754326"/>
          </a:xfrm>
          <a:prstGeom prst="rect">
            <a:avLst/>
          </a:prstGeom>
          <a:noFill/>
        </p:spPr>
        <p:txBody>
          <a:bodyPr wrap="square">
            <a:spAutoFit/>
          </a:bodyPr>
          <a:lstStyle/>
          <a:p>
            <a:r>
              <a:rPr lang="en-US" sz="1200" dirty="0">
                <a:solidFill>
                  <a:schemeClr val="accent6">
                    <a:lumMod val="75000"/>
                  </a:schemeClr>
                </a:solidFill>
              </a:rPr>
              <a:t>We offer sessions that promote the wellbeing of parent carers but these tend not to be so well attended as those that promote the wellbeing of their children. Staff do try to remind parent carers in every session of the importance of looking after themselves. </a:t>
            </a:r>
            <a:endParaRPr lang="en-GB" sz="1200" dirty="0">
              <a:solidFill>
                <a:schemeClr val="accent6">
                  <a:lumMod val="75000"/>
                </a:schemeClr>
              </a:solidFill>
            </a:endParaRPr>
          </a:p>
        </p:txBody>
      </p:sp>
      <p:pic>
        <p:nvPicPr>
          <p:cNvPr id="20" name="Picture 19" descr="A picture containing acarine, arthropod&#10;&#10;Description automatically generated">
            <a:extLst>
              <a:ext uri="{FF2B5EF4-FFF2-40B4-BE49-F238E27FC236}">
                <a16:creationId xmlns:a16="http://schemas.microsoft.com/office/drawing/2014/main" id="{2AE9D4D8-32BC-D66B-D905-F6C4156F6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18" y="1693160"/>
            <a:ext cx="1763962" cy="1185162"/>
          </a:xfrm>
          <a:prstGeom prst="rect">
            <a:avLst/>
          </a:prstGeom>
        </p:spPr>
      </p:pic>
      <p:pic>
        <p:nvPicPr>
          <p:cNvPr id="22" name="Picture 21" descr="A picture containing company name&#10;&#10;Description automatically generated">
            <a:extLst>
              <a:ext uri="{FF2B5EF4-FFF2-40B4-BE49-F238E27FC236}">
                <a16:creationId xmlns:a16="http://schemas.microsoft.com/office/drawing/2014/main" id="{0FDCDAC1-DF50-6E65-5790-C94E1B230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81" y="4117912"/>
            <a:ext cx="1029039" cy="862641"/>
          </a:xfrm>
          <a:prstGeom prst="rect">
            <a:avLst/>
          </a:prstGeom>
        </p:spPr>
      </p:pic>
      <p:pic>
        <p:nvPicPr>
          <p:cNvPr id="24" name="Picture 23" descr="A close-up of a hand&#10;&#10;Description automatically generated with low confidence">
            <a:extLst>
              <a:ext uri="{FF2B5EF4-FFF2-40B4-BE49-F238E27FC236}">
                <a16:creationId xmlns:a16="http://schemas.microsoft.com/office/drawing/2014/main" id="{3D628B95-2EE3-036A-E209-6BCB7CA2D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728" y="5668976"/>
            <a:ext cx="865517" cy="1081896"/>
          </a:xfrm>
          <a:prstGeom prst="rect">
            <a:avLst/>
          </a:prstGeom>
        </p:spPr>
      </p:pic>
      <p:pic>
        <p:nvPicPr>
          <p:cNvPr id="26" name="Picture 25" descr="A picture containing text, computer, table, indoor&#10;&#10;Description automatically generated">
            <a:extLst>
              <a:ext uri="{FF2B5EF4-FFF2-40B4-BE49-F238E27FC236}">
                <a16:creationId xmlns:a16="http://schemas.microsoft.com/office/drawing/2014/main" id="{07CF00FC-377E-9D58-CC55-CE522BF8E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040" y="2376953"/>
            <a:ext cx="1090762" cy="818072"/>
          </a:xfrm>
          <a:prstGeom prst="rect">
            <a:avLst/>
          </a:prstGeom>
        </p:spPr>
      </p:pic>
      <p:pic>
        <p:nvPicPr>
          <p:cNvPr id="28" name="Picture 27">
            <a:extLst>
              <a:ext uri="{FF2B5EF4-FFF2-40B4-BE49-F238E27FC236}">
                <a16:creationId xmlns:a16="http://schemas.microsoft.com/office/drawing/2014/main" id="{E634677B-D95C-2EB1-A9CE-E934DF6478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9473" y="3429675"/>
            <a:ext cx="1033876" cy="1033876"/>
          </a:xfrm>
          <a:prstGeom prst="rect">
            <a:avLst/>
          </a:prstGeom>
        </p:spPr>
      </p:pic>
      <p:pic>
        <p:nvPicPr>
          <p:cNvPr id="30" name="Picture 29" descr="A picture containing graphical user interface&#10;&#10;Description automatically generated">
            <a:extLst>
              <a:ext uri="{FF2B5EF4-FFF2-40B4-BE49-F238E27FC236}">
                <a16:creationId xmlns:a16="http://schemas.microsoft.com/office/drawing/2014/main" id="{66093698-AE01-42B5-1185-B2AA5358A0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2329" y="5429173"/>
            <a:ext cx="1186373" cy="889780"/>
          </a:xfrm>
          <a:prstGeom prst="rect">
            <a:avLst/>
          </a:prstGeom>
        </p:spPr>
      </p:pic>
      <p:pic>
        <p:nvPicPr>
          <p:cNvPr id="32" name="Picture 31" descr="A sign on a hill&#10;&#10;Description automatically generated with medium confidence">
            <a:extLst>
              <a:ext uri="{FF2B5EF4-FFF2-40B4-BE49-F238E27FC236}">
                <a16:creationId xmlns:a16="http://schemas.microsoft.com/office/drawing/2014/main" id="{63EC85B7-C773-3C16-5911-288F408973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4134" y="1071582"/>
            <a:ext cx="1502372" cy="845084"/>
          </a:xfrm>
          <a:prstGeom prst="rect">
            <a:avLst/>
          </a:prstGeom>
        </p:spPr>
      </p:pic>
      <p:pic>
        <p:nvPicPr>
          <p:cNvPr id="34" name="Picture 33" descr="A picture containing text, tree, outdoor, sign&#10;&#10;Description automatically generated">
            <a:extLst>
              <a:ext uri="{FF2B5EF4-FFF2-40B4-BE49-F238E27FC236}">
                <a16:creationId xmlns:a16="http://schemas.microsoft.com/office/drawing/2014/main" id="{8779A46B-8BEF-3E40-1606-394DE90355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0647" y="2642042"/>
            <a:ext cx="1562135" cy="1042237"/>
          </a:xfrm>
          <a:prstGeom prst="rect">
            <a:avLst/>
          </a:prstGeom>
        </p:spPr>
      </p:pic>
      <p:pic>
        <p:nvPicPr>
          <p:cNvPr id="36" name="Picture 35" descr="Text&#10;&#10;Description automatically generated">
            <a:extLst>
              <a:ext uri="{FF2B5EF4-FFF2-40B4-BE49-F238E27FC236}">
                <a16:creationId xmlns:a16="http://schemas.microsoft.com/office/drawing/2014/main" id="{CC853F08-9DBC-2E0D-CDB0-6402775212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57750" y="4450643"/>
            <a:ext cx="1285506" cy="1713338"/>
          </a:xfrm>
          <a:prstGeom prst="rect">
            <a:avLst/>
          </a:prstGeom>
        </p:spPr>
      </p:pic>
      <p:pic>
        <p:nvPicPr>
          <p:cNvPr id="40" name="Picture 39" descr="Logo, company name&#10;&#10;Description automatically generated">
            <a:extLst>
              <a:ext uri="{FF2B5EF4-FFF2-40B4-BE49-F238E27FC236}">
                <a16:creationId xmlns:a16="http://schemas.microsoft.com/office/drawing/2014/main" id="{3A4B4C4E-5F76-4D1B-7262-93C1EA8C6F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55883" y="290612"/>
            <a:ext cx="1549267" cy="681050"/>
          </a:xfrm>
          <a:prstGeom prst="rect">
            <a:avLst/>
          </a:prstGeom>
        </p:spPr>
      </p:pic>
    </p:spTree>
    <p:extLst>
      <p:ext uri="{BB962C8B-B14F-4D97-AF65-F5344CB8AC3E}">
        <p14:creationId xmlns:p14="http://schemas.microsoft.com/office/powerpoint/2010/main" val="3828132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1062db-d538-4be1-bf71-a5b5081dac89">
      <Terms xmlns="http://schemas.microsoft.com/office/infopath/2007/PartnerControls"/>
    </lcf76f155ced4ddcb4097134ff3c332f>
    <TaxCatchAll xmlns="972fb186-6132-4829-8a23-bd659a9b86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487D5C9855134BB672B31E0D4A6050" ma:contentTypeVersion="18" ma:contentTypeDescription="Create a new document." ma:contentTypeScope="" ma:versionID="c732151aba778a2c5944e915004d012c">
  <xsd:schema xmlns:xsd="http://www.w3.org/2001/XMLSchema" xmlns:xs="http://www.w3.org/2001/XMLSchema" xmlns:p="http://schemas.microsoft.com/office/2006/metadata/properties" xmlns:ns2="861062db-d538-4be1-bf71-a5b5081dac89" xmlns:ns3="972fb186-6132-4829-8a23-bd659a9b864a" targetNamespace="http://schemas.microsoft.com/office/2006/metadata/properties" ma:root="true" ma:fieldsID="cd3625e25a40dd0e2de92e9e23dc14ed" ns2:_="" ns3:_="">
    <xsd:import namespace="861062db-d538-4be1-bf71-a5b5081dac89"/>
    <xsd:import namespace="972fb186-6132-4829-8a23-bd659a9b86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062db-d538-4be1-bf71-a5b5081da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da1a92-f19f-4438-b623-2e1e9029c8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2fb186-6132-4829-8a23-bd659a9b864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70efa1-d64f-4a6e-9dfa-afbeff165cfe}" ma:internalName="TaxCatchAll" ma:showField="CatchAllData" ma:web="972fb186-6132-4829-8a23-bd659a9b86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CED4FE-7ADD-43A0-BC95-1D1DAE9E2692}">
  <ds:schemaRefs>
    <ds:schemaRef ds:uri="http://schemas.microsoft.com/office/2006/metadata/properties"/>
    <ds:schemaRef ds:uri="http://schemas.microsoft.com/office/infopath/2007/PartnerControls"/>
    <ds:schemaRef ds:uri="861062db-d538-4be1-bf71-a5b5081dac89"/>
    <ds:schemaRef ds:uri="972fb186-6132-4829-8a23-bd659a9b864a"/>
  </ds:schemaRefs>
</ds:datastoreItem>
</file>

<file path=customXml/itemProps2.xml><?xml version="1.0" encoding="utf-8"?>
<ds:datastoreItem xmlns:ds="http://schemas.openxmlformats.org/officeDocument/2006/customXml" ds:itemID="{B69988BD-B236-4641-9C41-4CBFF953B72B}">
  <ds:schemaRefs>
    <ds:schemaRef ds:uri="http://schemas.microsoft.com/sharepoint/v3/contenttype/forms"/>
  </ds:schemaRefs>
</ds:datastoreItem>
</file>

<file path=customXml/itemProps3.xml><?xml version="1.0" encoding="utf-8"?>
<ds:datastoreItem xmlns:ds="http://schemas.openxmlformats.org/officeDocument/2006/customXml" ds:itemID="{89E48DAA-4CD4-42CC-B299-94FD54839865}"/>
</file>

<file path=docProps/app.xml><?xml version="1.0" encoding="utf-8"?>
<Properties xmlns="http://schemas.openxmlformats.org/officeDocument/2006/extended-properties" xmlns:vt="http://schemas.openxmlformats.org/officeDocument/2006/docPropsVTypes">
  <TotalTime>0</TotalTime>
  <Words>368</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Cavolini</vt:lpstr>
      <vt:lpstr>Office Theme</vt:lpstr>
      <vt:lpstr>How do we support parent carers 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support parent carers at </dc:title>
  <dc:creator>Lisa Martin</dc:creator>
  <cp:lastModifiedBy>Lisa Belton</cp:lastModifiedBy>
  <cp:revision>1</cp:revision>
  <dcterms:created xsi:type="dcterms:W3CDTF">2023-02-09T12:02:27Z</dcterms:created>
  <dcterms:modified xsi:type="dcterms:W3CDTF">2025-06-11T12:38:46Z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0x01010007487D5C9855134BB672B31E0D4A6050</vt:lpwstr>
  </property>
  <property fmtid="{D5CDD505-2E9C-101B-9397-08002B2CF9AE}" pid="3" name="MediaServiceImageTags">
    <vt:lpwstr/>
  </property>
</Properties>
</file>